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2"/>
  </p:sldMasterIdLst>
  <p:notesMasterIdLst>
    <p:notesMasterId r:id="rId25"/>
  </p:notesMasterIdLst>
  <p:sldIdLst>
    <p:sldId id="256" r:id="rId3"/>
    <p:sldId id="296" r:id="rId4"/>
    <p:sldId id="257" r:id="rId5"/>
    <p:sldId id="258" r:id="rId6"/>
    <p:sldId id="259" r:id="rId7"/>
    <p:sldId id="260" r:id="rId8"/>
    <p:sldId id="283" r:id="rId9"/>
    <p:sldId id="262" r:id="rId10"/>
    <p:sldId id="289" r:id="rId11"/>
    <p:sldId id="288" r:id="rId12"/>
    <p:sldId id="284" r:id="rId13"/>
    <p:sldId id="266" r:id="rId14"/>
    <p:sldId id="268" r:id="rId15"/>
    <p:sldId id="285" r:id="rId16"/>
    <p:sldId id="270" r:id="rId17"/>
    <p:sldId id="271" r:id="rId18"/>
    <p:sldId id="273" r:id="rId19"/>
    <p:sldId id="286" r:id="rId20"/>
    <p:sldId id="275" r:id="rId21"/>
    <p:sldId id="277" r:id="rId22"/>
    <p:sldId id="279" r:id="rId23"/>
    <p:sldId id="282" r:id="rId24"/>
  </p:sldIdLst>
  <p:sldSz cx="9144000" cy="5143500" type="screen16x9"/>
  <p:notesSz cx="6858000" cy="9144000"/>
  <p:embeddedFontLst>
    <p:embeddedFont>
      <p:font typeface="Cambria Math" panose="02040503050406030204" pitchFamily="18" charset="0"/>
      <p:regular r:id="rId26"/>
    </p:embeddedFont>
    <p:embeddedFont>
      <p:font typeface="DejaVu Math TeX Gyre" panose="02000503000000000000" pitchFamily="2" charset="77"/>
      <p:regular r:id="rId27"/>
    </p:embeddedFont>
    <p:embeddedFont>
      <p:font typeface="Helvetica Neue Bold" panose="02000503000000020004" pitchFamily="2" charset="0"/>
      <p:regular r:id="rId28"/>
      <p:boldItalic r:id="rId29"/>
    </p:embeddedFont>
    <p:embeddedFont>
      <p:font typeface="Helvetica Neue Italic" panose="02000503000000020004" pitchFamily="2" charset="0"/>
      <p:regular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defaultTextStyle>
  <p:extLst>
    <p:ext uri="{EFAFB233-063F-42B5-8137-9DF3F51BA10A}">
      <p15:sldGuideLst xmlns:p15="http://schemas.microsoft.com/office/powerpoint/2012/main">
        <p15:guide id="1" orient="horz" pos="158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0F0"/>
    <a:srgbClr val="8C96A8"/>
    <a:srgbClr val="498EDF"/>
    <a:srgbClr val="4A90E2"/>
    <a:srgbClr val="7453F8"/>
    <a:srgbClr val="FFE48C"/>
    <a:srgbClr val="5A9BFF"/>
    <a:srgbClr val="2F75E2"/>
    <a:srgbClr val="CED1D5"/>
    <a:srgbClr val="516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868"/>
    <p:restoredTop sz="48619"/>
  </p:normalViewPr>
  <p:slideViewPr>
    <p:cSldViewPr snapToGrid="0" showGuides="1">
      <p:cViewPr varScale="1">
        <p:scale>
          <a:sx n="77" d="100"/>
          <a:sy n="77" d="100"/>
        </p:scale>
        <p:origin x="2168" y="176"/>
      </p:cViewPr>
      <p:guideLst>
        <p:guide orient="horz" pos="1582"/>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ableStyles" Target="tableStyles.xml"/><Relationship Id="rId8" Type="http://schemas.openxmlformats.org/officeDocument/2006/relationships/slide" Target="slides/slide6.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L="914400" marR="0" lvl="1"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L="1371600" marR="0" lvl="2"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L="1828800" marR="0" lvl="3"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L="2286000" marR="0" lvl="4"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L="2743200" marR="0" lvl="5"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L="3200400" marR="0" lvl="6"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L="3657600" marR="0" lvl="7"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L="4114800" marR="0" lvl="8" indent="-298450" algn="l" rtl="0">
              <a:lnSpc>
                <a:spcPct val="100000"/>
              </a:lnSpc>
              <a:spcBef>
                <a:spcPts val="0"/>
              </a:spcBef>
              <a:spcAft>
                <a:spcPts val="0"/>
              </a:spcAft>
              <a:buClr>
                <a:srgbClr val="000000"/>
              </a:buClr>
              <a:buSzPts val="1100"/>
              <a:buFont typeface="Arial" panose="020B0704020202020204"/>
              <a:buChar char="■"/>
              <a:defRPr sz="11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p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t>Good afternoon everyone. Welcome to my presentation. My name is Xiaoyu He, some of you may also know me as Serene. Today, I will present my thesis proposal on Applications of Learning Multiple Dynamical Systems, focusing on Joint Problems and Causal Modellings. Here you can find my thesis proposal by scanning this QR code or you can find the paper copy in front of you.</a:t>
            </a:r>
          </a:p>
        </p:txBody>
      </p:sp>
      <p:sp>
        <p:nvSpPr>
          <p:cNvPr id="43" name="Google Shape;4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Text Placeholder 2"/>
          <p:cNvSpPr>
            <a:spLocks noGrp="1"/>
          </p:cNvSpPr>
          <p:nvPr>
            <p:ph type="body" idx="1"/>
          </p:nvPr>
        </p:nvSpPr>
        <p:spPr/>
        <p:txBody>
          <a:bodyPr/>
          <a:lstStyle/>
          <a:p>
            <a:pPr marL="158750" indent="0">
              <a:buNone/>
            </a:pPr>
            <a:r>
              <a:rPr lang="en-US" altLang="en-US" dirty="0"/>
              <a:t>Besides </a:t>
            </a:r>
            <a:r>
              <a:rPr lang="en-US" altLang="en-US" dirty="0" err="1"/>
              <a:t>DyNoTears</a:t>
            </a:r>
            <a:r>
              <a:rPr lang="en-US" altLang="en-US" dirty="0"/>
              <a:t>, we also compared our methods, </a:t>
            </a:r>
            <a:r>
              <a:rPr lang="en-US" altLang="en-US" dirty="0" err="1"/>
              <a:t>ExDBN</a:t>
            </a:r>
            <a:r>
              <a:rPr lang="en-US" altLang="en-US" dirty="0"/>
              <a:t> and </a:t>
            </a:r>
            <a:r>
              <a:rPr lang="en-US" altLang="en-US" dirty="0" err="1"/>
              <a:t>ExMAG</a:t>
            </a:r>
            <a:r>
              <a:rPr lang="en-US" altLang="en-US" dirty="0"/>
              <a:t>, with more than 20 approaches from the </a:t>
            </a:r>
            <a:r>
              <a:rPr lang="en-US" altLang="en-US" dirty="0" err="1"/>
              <a:t>GCastle</a:t>
            </a:r>
            <a:r>
              <a:rPr lang="en-US" altLang="en-US" dirty="0"/>
              <a:t> toolkit. As shown, our methods demonstrate outstanding performance compared to other causal discovery approaches. In addition, SID scores for different algorithms in each category are shown on the right. We also include results of the normalized dataset, indicated by the grey overlay/</a:t>
            </a:r>
            <a:r>
              <a:rPr lang="en-US" altLang="en-US" dirty="0" err="1"/>
              <a:t>ei</a:t>
            </a:r>
            <a:r>
              <a:rPr lang="en-US" altLang="en-US" dirty="0"/>
              <a:t>/.</a:t>
            </a:r>
          </a:p>
          <a:p>
            <a:pPr marL="158750" indent="0">
              <a:buNone/>
            </a:pPr>
            <a:r>
              <a:rPr lang="en-US" altLang="en-US" dirty="0"/>
              <a:t>For more details about methods, please refer to the </a:t>
            </a:r>
            <a:r>
              <a:rPr lang="en-US" altLang="en-US" dirty="0" err="1"/>
              <a:t>gCastle</a:t>
            </a:r>
            <a:r>
              <a:rPr lang="en-US" altLang="en-US" dirty="0"/>
              <a:t> toolkit.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US" dirty="0"/>
              <a:t>Now let us move to the second part of my work.</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7fcb1bcf09_0_22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dirty="0"/>
              <a:t>This part introduces a Seeing the Unseen method — </a:t>
            </a:r>
            <a:r>
              <a:rPr lang="en-US" altLang="en-US" dirty="0" err="1"/>
              <a:t>ExMAG</a:t>
            </a:r>
            <a:r>
              <a:rPr lang="en-US" altLang="en-US" dirty="0"/>
              <a:t>. Why do we call it Seeing the Unseen?</a:t>
            </a:r>
          </a:p>
          <a:p>
            <a:pPr marL="0" lvl="0" indent="0" algn="l" rtl="0">
              <a:lnSpc>
                <a:spcPct val="100000"/>
              </a:lnSpc>
              <a:spcBef>
                <a:spcPts val="0"/>
              </a:spcBef>
              <a:spcAft>
                <a:spcPts val="0"/>
              </a:spcAft>
              <a:buSzPts val="1100"/>
              <a:buNone/>
            </a:pPr>
            <a:r>
              <a:rPr lang="en-US" altLang="en-US" dirty="0"/>
              <a:t>Because MAGs extend traditional DAGs to model hidden variables and bidirected edges for confounding effects.</a:t>
            </a:r>
          </a:p>
          <a:p>
            <a:pPr marL="0" lvl="0" indent="0" algn="l" rtl="0">
              <a:lnSpc>
                <a:spcPct val="100000"/>
              </a:lnSpc>
              <a:spcBef>
                <a:spcPts val="0"/>
              </a:spcBef>
              <a:spcAft>
                <a:spcPts val="0"/>
              </a:spcAft>
              <a:buSzPts val="1100"/>
              <a:buNone/>
            </a:pPr>
            <a:r>
              <a:rPr lang="en-US" altLang="en-US" dirty="0"/>
              <a:t>The advantages of </a:t>
            </a:r>
            <a:r>
              <a:rPr lang="en-US" altLang="en-US" dirty="0" err="1"/>
              <a:t>ExMAG</a:t>
            </a:r>
            <a:r>
              <a:rPr lang="en-US" altLang="en-US" dirty="0"/>
              <a:t> are clear:</a:t>
            </a:r>
          </a:p>
          <a:p>
            <a:pPr marL="0" lvl="0" indent="0" algn="l" rtl="0">
              <a:lnSpc>
                <a:spcPct val="100000"/>
              </a:lnSpc>
              <a:spcBef>
                <a:spcPts val="0"/>
              </a:spcBef>
              <a:spcAft>
                <a:spcPts val="0"/>
              </a:spcAft>
              <a:buSzPts val="1100"/>
              <a:buNone/>
            </a:pPr>
            <a:r>
              <a:rPr lang="en-US" altLang="zh-CN" dirty="0"/>
              <a:t>1.</a:t>
            </a:r>
            <a:r>
              <a:rPr lang="zh-CN" altLang="en-US" dirty="0"/>
              <a:t> </a:t>
            </a:r>
            <a:r>
              <a:rPr lang="en-US" altLang="en-US" dirty="0"/>
              <a:t>It can discover causal structures even with unobserved confounders.</a:t>
            </a:r>
          </a:p>
          <a:p>
            <a:pPr marL="0" lvl="0" indent="0" algn="l" rtl="0">
              <a:lnSpc>
                <a:spcPct val="100000"/>
              </a:lnSpc>
              <a:spcBef>
                <a:spcPts val="0"/>
              </a:spcBef>
              <a:spcAft>
                <a:spcPts val="0"/>
              </a:spcAft>
              <a:buSzPts val="1100"/>
              <a:buNone/>
            </a:pPr>
            <a:r>
              <a:rPr lang="en-US" altLang="zh-CN" dirty="0"/>
              <a:t>2.</a:t>
            </a:r>
            <a:r>
              <a:rPr lang="zh-CN" altLang="en-US" dirty="0"/>
              <a:t> </a:t>
            </a:r>
            <a:r>
              <a:rPr lang="en-US" altLang="en-US" dirty="0"/>
              <a:t>It improves robustness in real-world applications.</a:t>
            </a:r>
          </a:p>
          <a:p>
            <a:pPr marL="0" lvl="0" indent="0" algn="l" rtl="0">
              <a:lnSpc>
                <a:spcPct val="100000"/>
              </a:lnSpc>
              <a:spcBef>
                <a:spcPts val="0"/>
              </a:spcBef>
              <a:spcAft>
                <a:spcPts val="0"/>
              </a:spcAft>
              <a:buSzPts val="1100"/>
              <a:buNone/>
            </a:pPr>
            <a:r>
              <a:rPr lang="en-US" altLang="zh-CN" dirty="0"/>
              <a:t>3.</a:t>
            </a:r>
            <a:r>
              <a:rPr lang="zh-CN" altLang="en-US" dirty="0"/>
              <a:t> </a:t>
            </a:r>
            <a:r>
              <a:rPr lang="en-US" altLang="en-US" dirty="0"/>
              <a:t>And it provides a more expressive causal representation.</a:t>
            </a:r>
          </a:p>
          <a:p>
            <a:pPr marL="0" lvl="0" indent="0" algn="l" rtl="0">
              <a:lnSpc>
                <a:spcPct val="100000"/>
              </a:lnSpc>
              <a:spcBef>
                <a:spcPts val="0"/>
              </a:spcBef>
              <a:spcAft>
                <a:spcPts val="0"/>
              </a:spcAft>
              <a:buSzPts val="1100"/>
              <a:buNone/>
            </a:pPr>
            <a:endParaRPr lang="en-US" altLang="en-US" dirty="0"/>
          </a:p>
          <a:p>
            <a:pPr marL="0" lvl="0" indent="0" algn="l" rtl="0">
              <a:lnSpc>
                <a:spcPct val="100000"/>
              </a:lnSpc>
              <a:spcBef>
                <a:spcPts val="0"/>
              </a:spcBef>
              <a:spcAft>
                <a:spcPts val="0"/>
              </a:spcAft>
              <a:buSzPts val="1100"/>
              <a:buNone/>
            </a:pPr>
            <a:r>
              <a:rPr lang="en-US" altLang="en-US" dirty="0"/>
              <a:t>In the paper, we formulize the Causal Graph Learning problem as a Mixed Integer Quadratic Programing (MIQP) problem as we shown here.</a:t>
            </a:r>
          </a:p>
          <a:p>
            <a:pPr marL="0" lvl="0" indent="0" algn="l" rtl="0">
              <a:lnSpc>
                <a:spcPct val="100000"/>
              </a:lnSpc>
              <a:spcBef>
                <a:spcPts val="0"/>
              </a:spcBef>
              <a:spcAft>
                <a:spcPts val="0"/>
              </a:spcAft>
              <a:buSzPts val="1100"/>
              <a:buNone/>
            </a:pPr>
            <a:endParaRPr lang="en-US" altLang="en-US" dirty="0"/>
          </a:p>
        </p:txBody>
      </p:sp>
      <p:sp>
        <p:nvSpPr>
          <p:cNvPr id="166" name="Google Shape;166;g37fcb1bcf0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7fcb1bcf09_0_23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sym typeface="+mn-ea"/>
              </a:rPr>
              <a:t>In experiments, ExMAG outperforms in both runtime and accuracy comparing with classic integer-programming-based approaches.</a:t>
            </a:r>
            <a:endParaRPr lang="en-US" altLang="en-US"/>
          </a:p>
          <a:p>
            <a:pPr marL="0" lvl="0" indent="0" algn="l" rtl="0">
              <a:lnSpc>
                <a:spcPct val="100000"/>
              </a:lnSpc>
              <a:spcBef>
                <a:spcPts val="0"/>
              </a:spcBef>
              <a:spcAft>
                <a:spcPts val="0"/>
              </a:spcAft>
              <a:buSzPts val="1100"/>
              <a:buNone/>
            </a:pPr>
            <a:endParaRPr lang="en-US" altLang="en-US"/>
          </a:p>
        </p:txBody>
      </p:sp>
      <p:sp>
        <p:nvSpPr>
          <p:cNvPr id="195" name="Google Shape;195;g37fcb1bcf09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US"/>
              <a:t>The third contribution is about joint learning complex Dynamical Systems.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37fcb1bcf09_0_11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t>We address the joint problem of clustering time-series trajectories and learning a Linear Dynamical System (LDS) for each cluster. Here is the demonstration of process.</a:t>
            </a:r>
          </a:p>
        </p:txBody>
      </p:sp>
      <p:sp>
        <p:nvSpPr>
          <p:cNvPr id="215" name="Google Shape;215;g37fcb1bcf09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7fcb1bcf09_0_29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dirty="0"/>
              <a:t>In the paper we gave a single </a:t>
            </a:r>
            <a:r>
              <a:rPr lang="en-US" altLang="en-US" dirty="0" err="1"/>
              <a:t>realisation</a:t>
            </a:r>
            <a:r>
              <a:rPr lang="en-US" altLang="en-US" dirty="0"/>
              <a:t> of the LDS with T length and </a:t>
            </a:r>
            <a:r>
              <a:rPr lang="en-US" altLang="en-US" dirty="0">
                <a:solidFill>
                  <a:srgbClr val="8C96A8"/>
                </a:solidFill>
                <a:sym typeface="Arial" panose="020B0704020202020204"/>
              </a:rPr>
              <a:t>The </a:t>
            </a:r>
            <a:r>
              <a:rPr lang="en-US" altLang="zh-CN" dirty="0">
                <a:solidFill>
                  <a:srgbClr val="8C96A8"/>
                </a:solidFill>
                <a:sym typeface="Arial" panose="020B0704020202020204"/>
              </a:rPr>
              <a:t>NCPOP</a:t>
            </a:r>
            <a:r>
              <a:rPr lang="en-US" altLang="en-US" dirty="0">
                <a:solidFill>
                  <a:srgbClr val="8C96A8"/>
                </a:solidFill>
                <a:sym typeface="Arial" panose="020B0704020202020204"/>
              </a:rPr>
              <a:t> framework offers the theoretical foundation for formulating the joint clustering problem as LDSs with latent variables.</a:t>
            </a:r>
            <a:endParaRPr lang="en-US" altLang="en-US" b="0" i="0" u="none" strike="noStrike" cap="none" dirty="0">
              <a:solidFill>
                <a:srgbClr val="8C96A8"/>
              </a:solidFill>
              <a:latin typeface="Arial" panose="020B0704020202020204"/>
              <a:ea typeface="Arial" panose="020B0704020202020204"/>
              <a:cs typeface="Arial" panose="020B0704020202020204"/>
              <a:sym typeface="Arial" panose="020B0704020202020204"/>
            </a:endParaRPr>
          </a:p>
          <a:p>
            <a:pPr marL="0" lvl="0" indent="0" algn="l" rtl="0">
              <a:lnSpc>
                <a:spcPct val="100000"/>
              </a:lnSpc>
              <a:spcBef>
                <a:spcPts val="0"/>
              </a:spcBef>
              <a:spcAft>
                <a:spcPts val="0"/>
              </a:spcAft>
              <a:buSzPts val="1100"/>
              <a:buNone/>
            </a:pPr>
            <a:endParaRPr lang="en-US" altLang="en-US" dirty="0"/>
          </a:p>
          <a:p>
            <a:pPr marL="0" lvl="0" indent="0" algn="l" rtl="0">
              <a:lnSpc>
                <a:spcPct val="100000"/>
              </a:lnSpc>
              <a:spcBef>
                <a:spcPts val="0"/>
              </a:spcBef>
              <a:spcAft>
                <a:spcPts val="0"/>
              </a:spcAft>
              <a:buSzPts val="1100"/>
              <a:buNone/>
            </a:pPr>
            <a:r>
              <a:rPr lang="en-US" altLang="en-US" dirty="0"/>
              <a:t>There are loads advancements of NCPOP. Notably, NCPOP does not assume the dimension of the hidden states in advance.</a:t>
            </a:r>
          </a:p>
        </p:txBody>
      </p:sp>
      <p:sp>
        <p:nvSpPr>
          <p:cNvPr id="223" name="Google Shape;223;g37fcb1bcf09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37fcb1bcf09_0_28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t>Now, let us examine the performance on synthetic data and real-world ECG data. As shown here, our method achieves higher clustering accuracy and remains robust across different time window lengths.</a:t>
            </a:r>
          </a:p>
        </p:txBody>
      </p:sp>
      <p:sp>
        <p:nvSpPr>
          <p:cNvPr id="260" name="Google Shape;260;g37fcb1bcf09_0_2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7fcb1bcf09_0_28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t>To summarize, the main contributions of this work are threefold. my research leverages the Krebs cycle as a motivating benchmark, introduces ExMAG as an efficient algorithm for learning confounders, and extends the framework to joint problems for learning multiple dynamical systems.</a:t>
            </a:r>
          </a:p>
        </p:txBody>
      </p:sp>
      <p:sp>
        <p:nvSpPr>
          <p:cNvPr id="279" name="Google Shape;279;g37fcb1bcf09_0_28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1"/>
          </p:nvPr>
        </p:nvSpPr>
        <p:spPr/>
        <p:txBody>
          <a:bodyPr/>
          <a:lstStyle/>
          <a:p>
            <a:pPr marL="158750" indent="0">
              <a:buNone/>
            </a:pPr>
            <a:r>
              <a:rPr lang="en-US" altLang="en-US"/>
              <a:t>Let’s begin with the list of my publications. So far, the first and third papers got accepted. The second one we just submitted to ICRL/eye-clear/ and the fourth one got accepted in the PhD Forum. For more information, please check the Chapter Contributions and Structure of my thesis proposal.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7fcb1bcf09_0_34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dirty="0"/>
              <a:t>On the practical side, these methods can be applied to biomedicine, Metabolomics and genetic epidemiology.</a:t>
            </a:r>
          </a:p>
          <a:p>
            <a:pPr marL="0" lvl="0" indent="0" algn="l" rtl="0">
              <a:lnSpc>
                <a:spcPct val="100000"/>
              </a:lnSpc>
              <a:spcBef>
                <a:spcPts val="0"/>
              </a:spcBef>
              <a:spcAft>
                <a:spcPts val="0"/>
              </a:spcAft>
              <a:buSzPts val="1100"/>
              <a:buNone/>
            </a:pPr>
            <a:endParaRPr lang="en-US" altLang="en-US" dirty="0"/>
          </a:p>
          <a:p>
            <a:pPr marL="0" lvl="0" indent="0" algn="l" rtl="0">
              <a:lnSpc>
                <a:spcPct val="100000"/>
              </a:lnSpc>
              <a:spcBef>
                <a:spcPts val="0"/>
              </a:spcBef>
              <a:spcAft>
                <a:spcPts val="0"/>
              </a:spcAft>
              <a:buSzPts val="1100"/>
              <a:buNone/>
            </a:pPr>
            <a:r>
              <a:rPr lang="en-US" altLang="zh-CN" dirty="0"/>
              <a:t>1.</a:t>
            </a:r>
            <a:r>
              <a:rPr lang="zh-CN" altLang="en-US" dirty="0"/>
              <a:t> </a:t>
            </a:r>
            <a:r>
              <a:rPr lang="en-US" altLang="en-US" dirty="0"/>
              <a:t>In biomedicine, we can model disease/zi/ progression and assess the effects of dietary interventions.</a:t>
            </a:r>
          </a:p>
          <a:p>
            <a:pPr marL="0" lvl="0" indent="0" algn="l" rtl="0">
              <a:lnSpc>
                <a:spcPct val="100000"/>
              </a:lnSpc>
              <a:spcBef>
                <a:spcPts val="0"/>
              </a:spcBef>
              <a:spcAft>
                <a:spcPts val="0"/>
              </a:spcAft>
              <a:buSzPts val="1100"/>
              <a:buNone/>
            </a:pPr>
            <a:r>
              <a:rPr lang="en-US" altLang="zh-CN" dirty="0"/>
              <a:t>2.</a:t>
            </a:r>
            <a:r>
              <a:rPr lang="zh-CN" altLang="en-US" dirty="0"/>
              <a:t> </a:t>
            </a:r>
            <a:r>
              <a:rPr lang="en-US" altLang="en-US" dirty="0"/>
              <a:t>In </a:t>
            </a:r>
            <a:r>
              <a:rPr lang="en-US" altLang="en-US" dirty="0" err="1"/>
              <a:t>Metabo’lomics</a:t>
            </a:r>
            <a:r>
              <a:rPr lang="en-US" altLang="en-US" dirty="0"/>
              <a:t>/table/, we model concentrations of </a:t>
            </a:r>
            <a:r>
              <a:rPr lang="en-US" altLang="en-US" dirty="0" err="1"/>
              <a:t>me’tabolites</a:t>
            </a:r>
            <a:r>
              <a:rPr lang="en-US" altLang="en-US" dirty="0"/>
              <a:t> obtained using nuclear magnetic resonance (NMR) analyses of serum and urine, and build in recommender system of nutrition informed by the causal models.</a:t>
            </a:r>
          </a:p>
          <a:p>
            <a:pPr marL="0" lvl="0" indent="0" algn="l" rtl="0">
              <a:lnSpc>
                <a:spcPct val="100000"/>
              </a:lnSpc>
              <a:spcBef>
                <a:spcPts val="0"/>
              </a:spcBef>
              <a:spcAft>
                <a:spcPts val="0"/>
              </a:spcAft>
              <a:buSzPts val="1100"/>
              <a:buNone/>
            </a:pPr>
            <a:r>
              <a:rPr lang="en-US" altLang="zh-CN" dirty="0"/>
              <a:t>3.</a:t>
            </a:r>
            <a:r>
              <a:rPr lang="zh-CN" altLang="en-US" dirty="0"/>
              <a:t> </a:t>
            </a:r>
            <a:r>
              <a:rPr lang="en-US" altLang="en-US" dirty="0"/>
              <a:t>In genetic epidemiology, incorporating latent variable models can detect confounders such as population structure and environmental exposures in GWAS genome-wide association studies.</a:t>
            </a:r>
          </a:p>
        </p:txBody>
      </p:sp>
      <p:sp>
        <p:nvSpPr>
          <p:cNvPr id="306" name="Google Shape;306;g37fcb1bcf09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7fcb1bcf09_0_36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t>Looking ahead, there are several promising directions.</a:t>
            </a:r>
          </a:p>
          <a:p>
            <a:pPr marL="0" lvl="0" indent="0" algn="l" rtl="0">
              <a:lnSpc>
                <a:spcPct val="100000"/>
              </a:lnSpc>
              <a:spcBef>
                <a:spcPts val="0"/>
              </a:spcBef>
              <a:spcAft>
                <a:spcPts val="0"/>
              </a:spcAft>
              <a:buSzPts val="1100"/>
              <a:buNone/>
            </a:pPr>
            <a:r>
              <a:rPr lang="en-US" altLang="en-US"/>
              <a:t>1.Constraining the MAGs under consider with some measure of structural MAG complexity, such as clique-width or treewidth.</a:t>
            </a:r>
          </a:p>
          <a:p>
            <a:pPr marL="0" lvl="0" indent="0" algn="l" rtl="0">
              <a:lnSpc>
                <a:spcPct val="100000"/>
              </a:lnSpc>
              <a:spcBef>
                <a:spcPts val="0"/>
              </a:spcBef>
              <a:spcAft>
                <a:spcPts val="0"/>
              </a:spcAft>
              <a:buSzPts val="1100"/>
              <a:buNone/>
            </a:pPr>
            <a:r>
              <a:rPr lang="en-US" altLang="en-US"/>
              <a:t>2.The next promising research is Identifiability of causal models, especially for tree-structured causal models.</a:t>
            </a:r>
          </a:p>
          <a:p>
            <a:pPr marL="0" lvl="0" indent="0" algn="l" rtl="0">
              <a:lnSpc>
                <a:spcPct val="100000"/>
              </a:lnSpc>
              <a:spcBef>
                <a:spcPts val="0"/>
              </a:spcBef>
              <a:spcAft>
                <a:spcPts val="0"/>
              </a:spcAft>
              <a:buSzPts val="1100"/>
              <a:buNone/>
            </a:pPr>
            <a:r>
              <a:rPr lang="en-US" altLang="en-US"/>
              <a:t>3.We are applying constrained training of DNNs to CoDiet datasets combined with GBD health reports.</a:t>
            </a:r>
          </a:p>
          <a:p>
            <a:pPr marL="0" lvl="0" indent="0" algn="l" rtl="0">
              <a:lnSpc>
                <a:spcPct val="100000"/>
              </a:lnSpc>
              <a:spcBef>
                <a:spcPts val="0"/>
              </a:spcBef>
              <a:spcAft>
                <a:spcPts val="0"/>
              </a:spcAft>
              <a:buSzPts val="1100"/>
              <a:buNone/>
            </a:pPr>
            <a:r>
              <a:rPr lang="en-US" altLang="en-US"/>
              <a:t> </a:t>
            </a:r>
          </a:p>
          <a:p>
            <a:pPr marL="0" lvl="0" indent="0" algn="l" rtl="0">
              <a:lnSpc>
                <a:spcPct val="100000"/>
              </a:lnSpc>
              <a:spcBef>
                <a:spcPts val="0"/>
              </a:spcBef>
              <a:spcAft>
                <a:spcPts val="0"/>
              </a:spcAft>
              <a:buSzPts val="1100"/>
              <a:buNone/>
            </a:pPr>
            <a:r>
              <a:rPr lang="en-US" altLang="en-US"/>
              <a:t>I believe solving these problems would take causal inference closer to adaptive and interactive real-world systems.</a:t>
            </a:r>
          </a:p>
        </p:txBody>
      </p:sp>
      <p:sp>
        <p:nvSpPr>
          <p:cNvPr id="327" name="Google Shape;327;g37fcb1bcf09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71" name="Google Shape;371;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37fcb1bcf09_0_6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a:t>In today’s presentation, I will first introduce the research motivation. Then I will present my three main papers: a new benchmark dataset, causal graph learning method ExMAG and application in joint learning problem. then, I will summarize the main contributions and future directions.</a:t>
            </a:r>
          </a:p>
        </p:txBody>
      </p:sp>
      <p:sp>
        <p:nvSpPr>
          <p:cNvPr id="51" name="Google Shape;51;g37fcb1bcf09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US"/>
              <a:t>Let me start with the motivation behind this research.</a:t>
            </a:r>
          </a:p>
          <a:p>
            <a:pPr marL="0" lvl="0" indent="0" algn="l" rtl="0">
              <a:spcBef>
                <a:spcPts val="0"/>
              </a:spcBef>
              <a:spcAft>
                <a:spcPts val="0"/>
              </a:spcAft>
              <a:buNone/>
            </a:pPr>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37fcb1bcf09_0_7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en-US">
                <a:sym typeface="+mn-ea"/>
              </a:rPr>
              <a:t>In complex systems such as biology and medicine, it is not enough to capture correlations. What we really need is to uncover the causal mechanisms, which is the “why” behind dynamic processes.</a:t>
            </a:r>
          </a:p>
          <a:p>
            <a:pPr marL="0" lvl="0" indent="0" algn="l" rtl="0">
              <a:spcBef>
                <a:spcPts val="0"/>
              </a:spcBef>
              <a:spcAft>
                <a:spcPts val="0"/>
              </a:spcAft>
              <a:buNone/>
            </a:pPr>
            <a:endParaRPr lang="en-US" altLang="en-US">
              <a:sym typeface="+mn-ea"/>
            </a:endParaRPr>
          </a:p>
          <a:p>
            <a:pPr marL="0" lvl="0" indent="0" algn="l" rtl="0">
              <a:spcBef>
                <a:spcPts val="0"/>
              </a:spcBef>
              <a:spcAft>
                <a:spcPts val="0"/>
              </a:spcAft>
              <a:buNone/>
            </a:pPr>
            <a:r>
              <a:rPr lang="en-US" altLang="en-US"/>
              <a:t>However, the real-world biological dataset lost some universality, and the traditional methods fail to capture hidden confounders, limiting their ability to model complex real processes. This is why I researched these.</a:t>
            </a:r>
          </a:p>
        </p:txBody>
      </p:sp>
      <p:sp>
        <p:nvSpPr>
          <p:cNvPr id="87" name="Google Shape;87;g37fcb1bcf09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7fcb1bcf09_0_16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ltLang="en-US" dirty="0"/>
              <a:t>Before moving to Krebs cycle benchmark, let us think about the gaps between of </a:t>
            </a:r>
            <a:r>
              <a:rPr lang="en-US" altLang="en-US" dirty="0" err="1"/>
              <a:t>Sta’tic</a:t>
            </a:r>
            <a:r>
              <a:rPr lang="en-US" altLang="en-US" dirty="0"/>
              <a:t> systems and real-world systems:</a:t>
            </a:r>
          </a:p>
          <a:p>
            <a:pPr marL="0" lvl="0" indent="0" algn="l" rtl="0">
              <a:lnSpc>
                <a:spcPct val="100000"/>
              </a:lnSpc>
              <a:spcBef>
                <a:spcPts val="0"/>
              </a:spcBef>
              <a:spcAft>
                <a:spcPts val="0"/>
              </a:spcAft>
              <a:buSzPts val="1100"/>
              <a:buNone/>
            </a:pPr>
            <a:r>
              <a:rPr lang="en-US" altLang="en-US" dirty="0"/>
              <a:t>The </a:t>
            </a:r>
            <a:r>
              <a:rPr lang="en-US" altLang="en-US" dirty="0" err="1"/>
              <a:t>Sta’tic</a:t>
            </a:r>
            <a:r>
              <a:rPr lang="en-US" altLang="en-US" dirty="0"/>
              <a:t> systems have strict limitations:</a:t>
            </a:r>
            <a:r>
              <a:rPr lang="zh-CN" altLang="en-US" dirty="0"/>
              <a:t> </a:t>
            </a:r>
            <a:r>
              <a:rPr lang="en-US" altLang="zh-CN" dirty="0"/>
              <a:t>such</a:t>
            </a:r>
            <a:r>
              <a:rPr lang="zh-CN" altLang="en-US" dirty="0"/>
              <a:t> </a:t>
            </a:r>
            <a:r>
              <a:rPr lang="en-US" altLang="zh-CN" dirty="0"/>
              <a:t>as</a:t>
            </a:r>
            <a:endParaRPr lang="en-US" altLang="en-US" dirty="0"/>
          </a:p>
          <a:p>
            <a:pPr marL="171450" lvl="0" indent="-171450" algn="l" rtl="0">
              <a:lnSpc>
                <a:spcPct val="100000"/>
              </a:lnSpc>
              <a:spcBef>
                <a:spcPts val="0"/>
              </a:spcBef>
              <a:spcAft>
                <a:spcPts val="0"/>
              </a:spcAft>
              <a:buSzPts val="1100"/>
            </a:pPr>
            <a:r>
              <a:rPr lang="en-US" altLang="en-US" dirty="0"/>
              <a:t>They assume static, acyclic structures.</a:t>
            </a:r>
          </a:p>
          <a:p>
            <a:pPr marL="171450" lvl="0" indent="-171450" algn="l" rtl="0">
              <a:lnSpc>
                <a:spcPct val="100000"/>
              </a:lnSpc>
              <a:spcBef>
                <a:spcPts val="0"/>
              </a:spcBef>
              <a:spcAft>
                <a:spcPts val="0"/>
              </a:spcAft>
              <a:buSzPts val="1100"/>
            </a:pPr>
            <a:r>
              <a:rPr lang="en-US" altLang="en-US" dirty="0"/>
              <a:t>They require full observations.</a:t>
            </a:r>
          </a:p>
          <a:p>
            <a:pPr marL="171450" lvl="0" indent="-171450" algn="l" rtl="0">
              <a:lnSpc>
                <a:spcPct val="100000"/>
              </a:lnSpc>
              <a:spcBef>
                <a:spcPts val="0"/>
              </a:spcBef>
              <a:spcAft>
                <a:spcPts val="0"/>
              </a:spcAft>
              <a:buSzPts val="1100"/>
            </a:pPr>
            <a:r>
              <a:rPr lang="en-US" altLang="en-US" dirty="0"/>
              <a:t>They fail to model feedback loops.</a:t>
            </a:r>
          </a:p>
          <a:p>
            <a:pPr marL="171450" lvl="0" indent="-171450" algn="l" rtl="0">
              <a:lnSpc>
                <a:spcPct val="100000"/>
              </a:lnSpc>
              <a:spcBef>
                <a:spcPts val="0"/>
              </a:spcBef>
              <a:spcAft>
                <a:spcPts val="0"/>
              </a:spcAft>
              <a:buSzPts val="1100"/>
            </a:pPr>
            <a:r>
              <a:rPr lang="en-US" altLang="en-US" dirty="0"/>
              <a:t>and , they break down when hidden confounders exist.</a:t>
            </a:r>
          </a:p>
          <a:p>
            <a:pPr marL="0" lvl="0" indent="0" algn="l" rtl="0">
              <a:lnSpc>
                <a:spcPct val="100000"/>
              </a:lnSpc>
              <a:spcBef>
                <a:spcPts val="0"/>
              </a:spcBef>
              <a:spcAft>
                <a:spcPts val="0"/>
              </a:spcAft>
              <a:buSzPts val="1100"/>
              <a:buNone/>
            </a:pPr>
            <a:r>
              <a:rPr lang="en-US" altLang="en-US" dirty="0"/>
              <a:t>But the real-world systems face more challenges:</a:t>
            </a:r>
          </a:p>
          <a:p>
            <a:pPr marL="171450" lvl="0" indent="-171450" algn="l" rtl="0">
              <a:lnSpc>
                <a:spcPct val="100000"/>
              </a:lnSpc>
              <a:spcBef>
                <a:spcPts val="0"/>
              </a:spcBef>
              <a:spcAft>
                <a:spcPts val="0"/>
              </a:spcAft>
              <a:buSzPts val="1100"/>
            </a:pPr>
            <a:r>
              <a:rPr lang="en-US" altLang="en-US" dirty="0"/>
              <a:t>They are full of cyclic interactions.</a:t>
            </a:r>
          </a:p>
          <a:p>
            <a:pPr marL="171450" lvl="0" indent="-171450" algn="l" rtl="0">
              <a:lnSpc>
                <a:spcPct val="100000"/>
              </a:lnSpc>
              <a:spcBef>
                <a:spcPts val="0"/>
              </a:spcBef>
              <a:spcAft>
                <a:spcPts val="0"/>
              </a:spcAft>
              <a:buSzPts val="1100"/>
            </a:pPr>
            <a:r>
              <a:rPr lang="en-US" altLang="en-US" dirty="0"/>
              <a:t>They also contain many unobserved variables.</a:t>
            </a:r>
          </a:p>
          <a:p>
            <a:pPr marL="171450" lvl="0" indent="-171450" algn="l" rtl="0">
              <a:lnSpc>
                <a:spcPct val="100000"/>
              </a:lnSpc>
              <a:spcBef>
                <a:spcPts val="0"/>
              </a:spcBef>
              <a:spcAft>
                <a:spcPts val="0"/>
              </a:spcAft>
              <a:buSzPts val="1100"/>
            </a:pPr>
            <a:r>
              <a:rPr lang="en-US" altLang="en-US" dirty="0"/>
              <a:t>They exhibit/</a:t>
            </a:r>
            <a:r>
              <a:rPr lang="en-US" altLang="en-US" dirty="0" err="1"/>
              <a:t>gz</a:t>
            </a:r>
            <a:r>
              <a:rPr lang="en-US" altLang="en-US" dirty="0"/>
              <a:t>/ dynamic feedback.</a:t>
            </a:r>
          </a:p>
          <a:p>
            <a:pPr marL="171450" lvl="0" indent="-171450" algn="l" rtl="0">
              <a:lnSpc>
                <a:spcPct val="100000"/>
              </a:lnSpc>
              <a:spcBef>
                <a:spcPts val="0"/>
              </a:spcBef>
              <a:spcAft>
                <a:spcPts val="0"/>
              </a:spcAft>
              <a:buSzPts val="1100"/>
            </a:pPr>
            <a:r>
              <a:rPr lang="en-US" altLang="en-US" dirty="0"/>
              <a:t>And most importantly they always involve confounders.</a:t>
            </a:r>
          </a:p>
          <a:p>
            <a:pPr marL="0" lvl="0" indent="0" algn="l" rtl="0">
              <a:lnSpc>
                <a:spcPct val="100000"/>
              </a:lnSpc>
              <a:spcBef>
                <a:spcPts val="0"/>
              </a:spcBef>
              <a:spcAft>
                <a:spcPts val="0"/>
              </a:spcAft>
              <a:buSzPts val="1100"/>
              <a:buNone/>
            </a:pPr>
            <a:endParaRPr lang="en-US" altLang="en-US" dirty="0"/>
          </a:p>
          <a:p>
            <a:pPr marL="0" lvl="0" indent="0" algn="l" rtl="0">
              <a:lnSpc>
                <a:spcPct val="100000"/>
              </a:lnSpc>
              <a:spcBef>
                <a:spcPts val="0"/>
              </a:spcBef>
              <a:spcAft>
                <a:spcPts val="0"/>
              </a:spcAft>
              <a:buSzPts val="1100"/>
              <a:buNone/>
            </a:pPr>
            <a:r>
              <a:rPr lang="en-US" altLang="en-US" dirty="0"/>
              <a:t>As a result, old systems often lead to biased inferences and poor generalizations in dynamic environments.</a:t>
            </a:r>
          </a:p>
        </p:txBody>
      </p:sp>
      <p:sp>
        <p:nvSpPr>
          <p:cNvPr id="95" name="Google Shape;95;g37fcb1bcf09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7fcb1bcf09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7fcb1bcf0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US"/>
              <a:t>To address this, I propose a new benchmark: the Krebs cycle.</a:t>
            </a:r>
          </a:p>
          <a:p>
            <a:pPr marL="0" lvl="0" indent="0" algn="l" rtl="0">
              <a:spcBef>
                <a:spcPts val="0"/>
              </a:spcBef>
              <a:spcAft>
                <a:spcPts val="0"/>
              </a:spcAft>
              <a:buNone/>
            </a:pPr>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7fcb1bcf09_0_11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en-US" dirty="0">
                <a:sym typeface="+mn-ea"/>
              </a:rPr>
              <a:t>Why the Krebs cycle?</a:t>
            </a:r>
            <a:endParaRPr lang="en-US" altLang="en-US" dirty="0"/>
          </a:p>
          <a:p>
            <a:pPr marL="0" lvl="0" indent="0" algn="l" rtl="0">
              <a:spcBef>
                <a:spcPts val="0"/>
              </a:spcBef>
              <a:spcAft>
                <a:spcPts val="0"/>
              </a:spcAft>
              <a:buNone/>
            </a:pPr>
            <a:r>
              <a:rPr lang="en-US" altLang="zh-CN" dirty="0">
                <a:sym typeface="+mn-ea"/>
              </a:rPr>
              <a:t>1.</a:t>
            </a:r>
            <a:r>
              <a:rPr lang="zh-CN" altLang="en-US" dirty="0">
                <a:sym typeface="+mn-ea"/>
              </a:rPr>
              <a:t> </a:t>
            </a:r>
            <a:r>
              <a:rPr lang="en-US" altLang="en-US" dirty="0">
                <a:sym typeface="+mn-ea"/>
              </a:rPr>
              <a:t>First, it provides time-series data, which is much more challenging than static data.</a:t>
            </a:r>
            <a:endParaRPr lang="en-US" altLang="en-US" dirty="0"/>
          </a:p>
          <a:p>
            <a:pPr marL="0" lvl="0" indent="0" algn="l" rtl="0">
              <a:spcBef>
                <a:spcPts val="0"/>
              </a:spcBef>
              <a:spcAft>
                <a:spcPts val="0"/>
              </a:spcAft>
              <a:buNone/>
            </a:pPr>
            <a:r>
              <a:rPr lang="en-US" altLang="zh-CN" dirty="0">
                <a:sym typeface="+mn-ea"/>
              </a:rPr>
              <a:t>2.</a:t>
            </a:r>
            <a:r>
              <a:rPr lang="zh-CN" altLang="en-US" dirty="0">
                <a:sym typeface="+mn-ea"/>
              </a:rPr>
              <a:t> </a:t>
            </a:r>
            <a:r>
              <a:rPr lang="en-US" altLang="en-US" dirty="0">
                <a:sym typeface="+mn-ea"/>
              </a:rPr>
              <a:t>Second, it is a real-world biological process with inherent cyclic interactions.</a:t>
            </a:r>
            <a:endParaRPr lang="en-US" altLang="en-US" dirty="0"/>
          </a:p>
          <a:p>
            <a:pPr marL="0" lvl="0" indent="0" algn="l" rtl="0">
              <a:spcBef>
                <a:spcPts val="0"/>
              </a:spcBef>
              <a:spcAft>
                <a:spcPts val="0"/>
              </a:spcAft>
              <a:buNone/>
            </a:pPr>
            <a:r>
              <a:rPr lang="en-US" altLang="zh-CN" dirty="0">
                <a:sym typeface="+mn-ea"/>
              </a:rPr>
              <a:t>3.</a:t>
            </a:r>
            <a:r>
              <a:rPr lang="zh-CN" altLang="en-US" dirty="0">
                <a:sym typeface="+mn-ea"/>
              </a:rPr>
              <a:t> </a:t>
            </a:r>
            <a:r>
              <a:rPr lang="en-US" altLang="en-US" dirty="0">
                <a:sym typeface="+mn-ea"/>
              </a:rPr>
              <a:t>Third, our dataset is not R²-sortable, so our dataset more universal as it doesn’t rely on any underlying framework.</a:t>
            </a:r>
            <a:endParaRPr lang="en-US" altLang="en-US" dirty="0"/>
          </a:p>
          <a:p>
            <a:pPr marL="0" lvl="0" indent="0" algn="l" rtl="0">
              <a:spcBef>
                <a:spcPts val="0"/>
              </a:spcBef>
              <a:spcAft>
                <a:spcPts val="0"/>
              </a:spcAft>
              <a:buNone/>
            </a:pPr>
            <a:r>
              <a:rPr lang="en-US" altLang="zh-CN" dirty="0">
                <a:sym typeface="+mn-ea"/>
              </a:rPr>
              <a:t>4.</a:t>
            </a:r>
            <a:r>
              <a:rPr lang="zh-CN" altLang="en-US" dirty="0">
                <a:sym typeface="+mn-ea"/>
              </a:rPr>
              <a:t> </a:t>
            </a:r>
            <a:r>
              <a:rPr lang="en-US" altLang="en-US" dirty="0">
                <a:sym typeface="+mn-ea"/>
              </a:rPr>
              <a:t>And forth, considering about the practicality, we allow to increase the concentration of certain reactants and see how the other works.</a:t>
            </a:r>
            <a:endParaRPr lang="en-US" altLang="en-US" dirty="0"/>
          </a:p>
        </p:txBody>
      </p:sp>
      <p:sp>
        <p:nvSpPr>
          <p:cNvPr id="114" name="Google Shape;114;g37fcb1bcf09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Text Placeholder 2"/>
          <p:cNvSpPr>
            <a:spLocks noGrp="1"/>
          </p:cNvSpPr>
          <p:nvPr>
            <p:ph type="body" idx="1"/>
          </p:nvPr>
        </p:nvSpPr>
        <p:spPr/>
        <p:txBody>
          <a:bodyPr/>
          <a:lstStyle/>
          <a:p>
            <a:pPr marL="158750" indent="0">
              <a:buNone/>
            </a:pPr>
            <a:r>
              <a:rPr lang="en-US" altLang="en-US" dirty="0"/>
              <a:t>Based on this, we designed two settings </a:t>
            </a:r>
            <a:r>
              <a:rPr lang="en-US" altLang="en-US" dirty="0" err="1"/>
              <a:t>KrebsN</a:t>
            </a:r>
            <a:r>
              <a:rPr lang="en-US" altLang="en-US" dirty="0"/>
              <a:t> and Krebs3:</a:t>
            </a:r>
          </a:p>
          <a:p>
            <a:r>
              <a:rPr lang="en-US" altLang="en-US" dirty="0" err="1"/>
              <a:t>KrebsN</a:t>
            </a:r>
            <a:r>
              <a:rPr lang="en-US" altLang="en-US" dirty="0"/>
              <a:t> is a standard benchmark with normal initialization, and</a:t>
            </a:r>
          </a:p>
          <a:p>
            <a:r>
              <a:rPr lang="en-US" altLang="en-US" dirty="0"/>
              <a:t>Krebs3 excites three components with relative concentrations.</a:t>
            </a:r>
          </a:p>
          <a:p>
            <a:pPr marL="158750" indent="0">
              <a:buNone/>
            </a:pPr>
            <a:r>
              <a:rPr lang="en-US" altLang="en-US" dirty="0"/>
              <a:t>And then we</a:t>
            </a:r>
            <a:r>
              <a:rPr lang="zh-CN" altLang="en-US" dirty="0"/>
              <a:t> </a:t>
            </a:r>
            <a:r>
              <a:rPr lang="en-US" altLang="zh-CN" dirty="0"/>
              <a:t>can</a:t>
            </a:r>
            <a:r>
              <a:rPr lang="zh-CN" altLang="en-US" dirty="0"/>
              <a:t> </a:t>
            </a:r>
            <a:r>
              <a:rPr lang="en-US" altLang="zh-CN" dirty="0"/>
              <a:t>see</a:t>
            </a:r>
            <a:r>
              <a:rPr lang="zh-CN" altLang="en-US" dirty="0"/>
              <a:t> </a:t>
            </a:r>
            <a:r>
              <a:rPr lang="en-US" altLang="zh-CN" dirty="0"/>
              <a:t>the</a:t>
            </a:r>
            <a:r>
              <a:rPr lang="zh-CN" altLang="en-US" dirty="0"/>
              <a:t> </a:t>
            </a:r>
            <a:r>
              <a:rPr lang="en-US" altLang="zh-CN" dirty="0"/>
              <a:t>performance</a:t>
            </a:r>
            <a:r>
              <a:rPr lang="zh-CN" altLang="en-US" dirty="0"/>
              <a:t> </a:t>
            </a:r>
            <a:r>
              <a:rPr lang="en-US" altLang="zh-CN" dirty="0"/>
              <a:t>of</a:t>
            </a:r>
            <a:r>
              <a:rPr lang="zh-CN" altLang="en-US" dirty="0"/>
              <a:t> </a:t>
            </a:r>
            <a:r>
              <a:rPr lang="en-US" altLang="en-US" dirty="0" err="1"/>
              <a:t>DyNoTears</a:t>
            </a:r>
            <a:r>
              <a:rPr lang="en-US" altLang="en-US" dirty="0"/>
              <a:t> on these datasets.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dark" type="title">
  <p:cSld name="TITLE">
    <p:spTree>
      <p:nvGrpSpPr>
        <p:cNvPr id="1" name="Shape 8"/>
        <p:cNvGrpSpPr/>
        <p:nvPr/>
      </p:nvGrpSpPr>
      <p:grpSpPr>
        <a:xfrm>
          <a:off x="0" y="0"/>
          <a:ext cx="0" cy="0"/>
          <a:chOff x="0" y="0"/>
          <a:chExt cx="0" cy="0"/>
        </a:xfrm>
      </p:grpSpPr>
      <p:sp>
        <p:nvSpPr>
          <p:cNvPr id="9" name="Google Shape;9;p2"/>
          <p:cNvSpPr txBox="1">
            <a:spLocks noGrp="1"/>
          </p:cNvSpPr>
          <p:nvPr>
            <p:ph type="body" idx="1"/>
          </p:nvPr>
        </p:nvSpPr>
        <p:spPr>
          <a:xfrm>
            <a:off x="364778" y="3754802"/>
            <a:ext cx="3825900" cy="1031400"/>
          </a:xfrm>
          <a:prstGeom prst="rect">
            <a:avLst/>
          </a:prstGeom>
          <a:noFill/>
          <a:ln>
            <a:noFill/>
          </a:ln>
        </p:spPr>
        <p:txBody>
          <a:bodyPr spcFirstLastPara="1" wrap="square" lIns="17150" tIns="17150" rIns="17150" bIns="17150"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10" name="Google Shape;10;p2"/>
          <p:cNvSpPr txBox="1">
            <a:spLocks noGrp="1"/>
          </p:cNvSpPr>
          <p:nvPr>
            <p:ph type="title"/>
          </p:nvPr>
        </p:nvSpPr>
        <p:spPr>
          <a:xfrm>
            <a:off x="338136" y="965621"/>
            <a:ext cx="8239200" cy="1743000"/>
          </a:xfrm>
          <a:prstGeom prst="rect">
            <a:avLst/>
          </a:prstGeom>
          <a:noFill/>
          <a:ln>
            <a:noFill/>
          </a:ln>
        </p:spPr>
        <p:txBody>
          <a:bodyPr spcFirstLastPara="1" wrap="square" lIns="19050" tIns="19050" rIns="19050" bIns="19050" anchor="b" anchorCtr="0">
            <a:normAutofit/>
          </a:bodyPr>
          <a:lstStyle>
            <a:lvl1pPr lvl="0" algn="l">
              <a:lnSpc>
                <a:spcPct val="100000"/>
              </a:lnSpc>
              <a:spcBef>
                <a:spcPts val="0"/>
              </a:spcBef>
              <a:spcAft>
                <a:spcPts val="0"/>
              </a:spcAft>
              <a:buClr>
                <a:srgbClr val="FFFFFF"/>
              </a:buClr>
              <a:buSzPts val="3600"/>
              <a:buFont typeface="Arial" panose="020B0704020202020204"/>
              <a:buNone/>
              <a:defRPr>
                <a:latin typeface="Arial" panose="020B0704020202020204"/>
                <a:ea typeface="Arial" panose="020B0704020202020204"/>
                <a:cs typeface="Arial" panose="020B0704020202020204"/>
                <a:sym typeface="Arial" panose="020B0704020202020204"/>
              </a:defRPr>
            </a:lvl1pPr>
            <a:lvl2pPr lvl="1" algn="l">
              <a:lnSpc>
                <a:spcPct val="100000"/>
              </a:lnSpc>
              <a:spcBef>
                <a:spcPts val="0"/>
              </a:spcBef>
              <a:spcAft>
                <a:spcPts val="0"/>
              </a:spcAft>
              <a:buClr>
                <a:srgbClr val="FFFFFF"/>
              </a:buClr>
              <a:buSzPts val="1400"/>
              <a:buNone/>
              <a:defRPr/>
            </a:lvl2pPr>
            <a:lvl3pPr lvl="2" algn="l">
              <a:lnSpc>
                <a:spcPct val="100000"/>
              </a:lnSpc>
              <a:spcBef>
                <a:spcPts val="0"/>
              </a:spcBef>
              <a:spcAft>
                <a:spcPts val="0"/>
              </a:spcAft>
              <a:buClr>
                <a:srgbClr val="FFFFFF"/>
              </a:buClr>
              <a:buSzPts val="1400"/>
              <a:buNone/>
              <a:defRPr/>
            </a:lvl3pPr>
            <a:lvl4pPr lvl="3" algn="l">
              <a:lnSpc>
                <a:spcPct val="100000"/>
              </a:lnSpc>
              <a:spcBef>
                <a:spcPts val="0"/>
              </a:spcBef>
              <a:spcAft>
                <a:spcPts val="0"/>
              </a:spcAft>
              <a:buClr>
                <a:srgbClr val="FFFFFF"/>
              </a:buClr>
              <a:buSzPts val="1400"/>
              <a:buNone/>
              <a:defRPr/>
            </a:lvl4pPr>
            <a:lvl5pPr lvl="4" algn="l">
              <a:lnSpc>
                <a:spcPct val="100000"/>
              </a:lnSpc>
              <a:spcBef>
                <a:spcPts val="0"/>
              </a:spcBef>
              <a:spcAft>
                <a:spcPts val="0"/>
              </a:spcAft>
              <a:buClr>
                <a:srgbClr val="FFFFFF"/>
              </a:buClr>
              <a:buSzPts val="1400"/>
              <a:buNone/>
              <a:defRPr/>
            </a:lvl5pPr>
            <a:lvl6pPr lvl="5" algn="l">
              <a:lnSpc>
                <a:spcPct val="100000"/>
              </a:lnSpc>
              <a:spcBef>
                <a:spcPts val="0"/>
              </a:spcBef>
              <a:spcAft>
                <a:spcPts val="0"/>
              </a:spcAft>
              <a:buClr>
                <a:srgbClr val="FFFFFF"/>
              </a:buClr>
              <a:buSzPts val="1400"/>
              <a:buNone/>
              <a:defRPr/>
            </a:lvl6pPr>
            <a:lvl7pPr lvl="6" algn="l">
              <a:lnSpc>
                <a:spcPct val="100000"/>
              </a:lnSpc>
              <a:spcBef>
                <a:spcPts val="0"/>
              </a:spcBef>
              <a:spcAft>
                <a:spcPts val="0"/>
              </a:spcAft>
              <a:buClr>
                <a:srgbClr val="FFFFFF"/>
              </a:buClr>
              <a:buSzPts val="1400"/>
              <a:buNone/>
              <a:defRPr/>
            </a:lvl7pPr>
            <a:lvl8pPr lvl="7" algn="l">
              <a:lnSpc>
                <a:spcPct val="100000"/>
              </a:lnSpc>
              <a:spcBef>
                <a:spcPts val="0"/>
              </a:spcBef>
              <a:spcAft>
                <a:spcPts val="0"/>
              </a:spcAft>
              <a:buClr>
                <a:srgbClr val="FFFFFF"/>
              </a:buClr>
              <a:buSzPts val="1400"/>
              <a:buNone/>
              <a:defRPr/>
            </a:lvl8pPr>
            <a:lvl9pPr lvl="8" algn="l">
              <a:lnSpc>
                <a:spcPct val="100000"/>
              </a:lnSpc>
              <a:spcBef>
                <a:spcPts val="0"/>
              </a:spcBef>
              <a:spcAft>
                <a:spcPts val="0"/>
              </a:spcAft>
              <a:buClr>
                <a:srgbClr val="FFFFFF"/>
              </a:buClr>
              <a:buSzPts val="1400"/>
              <a:buNone/>
              <a:defRPr/>
            </a:lvl9pPr>
          </a:lstStyle>
          <a:p>
            <a:endParaRPr/>
          </a:p>
        </p:txBody>
      </p:sp>
      <p:sp>
        <p:nvSpPr>
          <p:cNvPr id="11" name="Google Shape;11;p2"/>
          <p:cNvSpPr txBox="1">
            <a:spLocks noGrp="1"/>
          </p:cNvSpPr>
          <p:nvPr>
            <p:ph type="body" idx="2"/>
          </p:nvPr>
        </p:nvSpPr>
        <p:spPr>
          <a:xfrm>
            <a:off x="341708" y="2864726"/>
            <a:ext cx="8451000" cy="411900"/>
          </a:xfrm>
          <a:prstGeom prst="rect">
            <a:avLst/>
          </a:prstGeom>
          <a:noFill/>
          <a:ln>
            <a:noFill/>
          </a:ln>
        </p:spPr>
        <p:txBody>
          <a:bodyPr spcFirstLastPara="1" wrap="square" lIns="34275" tIns="34275" rIns="34275" bIns="34275"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12" name="Google Shape;12;p2"/>
          <p:cNvSpPr txBox="1">
            <a:spLocks noGrp="1"/>
          </p:cNvSpPr>
          <p:nvPr>
            <p:ph type="body" idx="3"/>
          </p:nvPr>
        </p:nvSpPr>
        <p:spPr>
          <a:xfrm>
            <a:off x="4245532" y="4520195"/>
            <a:ext cx="4503300" cy="278100"/>
          </a:xfrm>
          <a:prstGeom prst="rect">
            <a:avLst/>
          </a:prstGeom>
          <a:noFill/>
          <a:ln>
            <a:noFill/>
          </a:ln>
        </p:spPr>
        <p:txBody>
          <a:bodyPr spcFirstLastPara="1" wrap="square" lIns="34275" tIns="34275" rIns="34275" bIns="34275" anchor="b" anchorCtr="0">
            <a:spAutoFit/>
          </a:bodyPr>
          <a:lstStyle>
            <a:lvl1pPr marL="457200" marR="0" lvl="0" indent="-228600" algn="r">
              <a:lnSpc>
                <a:spcPct val="150000"/>
              </a:lnSpc>
              <a:spcBef>
                <a:spcPts val="0"/>
              </a:spcBef>
              <a:spcAft>
                <a:spcPts val="0"/>
              </a:spcAft>
              <a:buClr>
                <a:srgbClr val="FFFFFF"/>
              </a:buClr>
              <a:buSzPts val="1400"/>
              <a:buFont typeface="Arial" panose="020B0704020202020204"/>
              <a:buNone/>
              <a:defRPr sz="14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Slide basic">
  <p:cSld name="Slide basic">
    <p:bg>
      <p:bgPr>
        <a:solidFill>
          <a:srgbClr val="F3F6F9"/>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body" idx="1"/>
          </p:nvPr>
        </p:nvSpPr>
        <p:spPr>
          <a:xfrm>
            <a:off x="332183" y="335446"/>
            <a:ext cx="7030800" cy="475200"/>
          </a:xfrm>
          <a:prstGeom prst="rect">
            <a:avLst/>
          </a:prstGeom>
          <a:noFill/>
          <a:ln>
            <a:noFill/>
          </a:ln>
        </p:spPr>
        <p:txBody>
          <a:bodyPr spcFirstLastPara="1" wrap="square" lIns="34275" tIns="34275" rIns="34275" bIns="34275" anchor="t" anchorCtr="0">
            <a:noAutofit/>
          </a:bodyPr>
          <a:lstStyle>
            <a:lvl1pPr marL="457200" marR="0" lvl="0" indent="-228600" algn="l">
              <a:lnSpc>
                <a:spcPct val="100000"/>
              </a:lnSpc>
              <a:spcBef>
                <a:spcPts val="800"/>
              </a:spcBef>
              <a:spcAft>
                <a:spcPts val="0"/>
              </a:spcAft>
              <a:buClr>
                <a:srgbClr val="001838"/>
              </a:buClr>
              <a:buSzPts val="2400"/>
              <a:buFont typeface="Arial" panose="020B0704020202020204"/>
              <a:buNone/>
              <a:defRPr sz="24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15" name="Google Shape;15;p3"/>
          <p:cNvSpPr txBox="1">
            <a:spLocks noGrp="1"/>
          </p:cNvSpPr>
          <p:nvPr>
            <p:ph type="body" idx="2"/>
          </p:nvPr>
        </p:nvSpPr>
        <p:spPr>
          <a:xfrm>
            <a:off x="366474" y="972191"/>
            <a:ext cx="8382600" cy="278100"/>
          </a:xfrm>
          <a:prstGeom prst="rect">
            <a:avLst/>
          </a:prstGeom>
          <a:noFill/>
          <a:ln>
            <a:noFill/>
          </a:ln>
        </p:spPr>
        <p:txBody>
          <a:bodyPr spcFirstLastPara="1" wrap="square" lIns="34275" tIns="34275" rIns="34275" bIns="34275" anchor="ctr" anchorCtr="0">
            <a:spAutoFit/>
          </a:bodyPr>
          <a:lstStyle>
            <a:lvl1pPr marL="457200" marR="0" lvl="0" indent="-228600" algn="l">
              <a:lnSpc>
                <a:spcPct val="100000"/>
              </a:lnSpc>
              <a:spcBef>
                <a:spcPts val="800"/>
              </a:spcBef>
              <a:spcAft>
                <a:spcPts val="0"/>
              </a:spcAft>
              <a:buClr>
                <a:srgbClr val="001838"/>
              </a:buClr>
              <a:buSzPts val="1400"/>
              <a:buFont typeface="Arial" panose="020B0704020202020204"/>
              <a:buNone/>
              <a:defRPr sz="1400" b="1"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16" name="Google Shape;16;p3"/>
          <p:cNvSpPr txBox="1">
            <a:spLocks noGrp="1"/>
          </p:cNvSpPr>
          <p:nvPr>
            <p:ph type="body" idx="3"/>
          </p:nvPr>
        </p:nvSpPr>
        <p:spPr>
          <a:xfrm>
            <a:off x="371236" y="1276579"/>
            <a:ext cx="8382600" cy="967800"/>
          </a:xfrm>
          <a:prstGeom prst="rect">
            <a:avLst/>
          </a:prstGeom>
          <a:noFill/>
          <a:ln>
            <a:noFill/>
          </a:ln>
        </p:spPr>
        <p:txBody>
          <a:bodyPr spcFirstLastPara="1" wrap="square" lIns="34275" tIns="34275" rIns="34275" bIns="34275" anchor="t" anchorCtr="0">
            <a:spAutoFit/>
          </a:bodyPr>
          <a:lstStyle>
            <a:lvl1pPr marL="457200" marR="0" lvl="0" indent="-228600" algn="l">
              <a:lnSpc>
                <a:spcPct val="150000"/>
              </a:lnSpc>
              <a:spcBef>
                <a:spcPts val="800"/>
              </a:spcBef>
              <a:spcAft>
                <a:spcPts val="0"/>
              </a:spcAft>
              <a:buClr>
                <a:srgbClr val="001838"/>
              </a:buClr>
              <a:buSzPts val="1200"/>
              <a:buFont typeface="Arial" panose="020B0704020202020204"/>
              <a:buNone/>
              <a:defRPr sz="12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17" name="Google Shape;17;p3"/>
          <p:cNvSpPr txBox="1">
            <a:spLocks noGrp="1"/>
          </p:cNvSpPr>
          <p:nvPr>
            <p:ph type="body" idx="4"/>
          </p:nvPr>
        </p:nvSpPr>
        <p:spPr>
          <a:xfrm>
            <a:off x="380761" y="2316807"/>
            <a:ext cx="8382600" cy="253800"/>
          </a:xfrm>
          <a:prstGeom prst="rect">
            <a:avLst/>
          </a:prstGeom>
          <a:noFill/>
          <a:ln>
            <a:noFill/>
          </a:ln>
        </p:spPr>
        <p:txBody>
          <a:bodyPr spcFirstLastPara="1" wrap="square" lIns="34275" tIns="34275" rIns="34275" bIns="34275" anchor="ctr" anchorCtr="0">
            <a:spAutoFit/>
          </a:bodyPr>
          <a:lstStyle>
            <a:lvl1pPr marL="457200" marR="0" lvl="0" indent="-228600" algn="l">
              <a:lnSpc>
                <a:spcPct val="100000"/>
              </a:lnSpc>
              <a:spcBef>
                <a:spcPts val="800"/>
              </a:spcBef>
              <a:spcAft>
                <a:spcPts val="0"/>
              </a:spcAft>
              <a:buClr>
                <a:srgbClr val="001838"/>
              </a:buClr>
              <a:buSzPts val="1200"/>
              <a:buFont typeface="Arial" panose="020B0704020202020204"/>
              <a:buNone/>
              <a:defRPr sz="1200" b="1"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18" name="Google Shape;18;p3"/>
          <p:cNvSpPr txBox="1">
            <a:spLocks noGrp="1"/>
          </p:cNvSpPr>
          <p:nvPr>
            <p:ph type="body" idx="5"/>
          </p:nvPr>
        </p:nvSpPr>
        <p:spPr>
          <a:xfrm>
            <a:off x="395047" y="2628134"/>
            <a:ext cx="8382600" cy="959100"/>
          </a:xfrm>
          <a:prstGeom prst="rect">
            <a:avLst/>
          </a:prstGeom>
          <a:noFill/>
          <a:ln>
            <a:noFill/>
          </a:ln>
        </p:spPr>
        <p:txBody>
          <a:bodyPr spcFirstLastPara="1" wrap="square" lIns="34275" tIns="34275" rIns="34275" bIns="34275" anchor="t" anchorCtr="0">
            <a:spAutoFit/>
          </a:bodyPr>
          <a:lstStyle>
            <a:lvl1pPr marL="457200" marR="0" lvl="0" indent="-228600" algn="l">
              <a:lnSpc>
                <a:spcPct val="150000"/>
              </a:lnSpc>
              <a:spcBef>
                <a:spcPts val="800"/>
              </a:spcBef>
              <a:spcAft>
                <a:spcPts val="0"/>
              </a:spcAft>
              <a:buClr>
                <a:srgbClr val="001838"/>
              </a:buClr>
              <a:buSzPts val="1100"/>
              <a:buFont typeface="Arial" panose="020B0704020202020204"/>
              <a:buNone/>
              <a:defRPr sz="11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19" name="Google Shape;19;p3"/>
          <p:cNvSpPr txBox="1">
            <a:spLocks noGrp="1"/>
          </p:cNvSpPr>
          <p:nvPr>
            <p:ph type="body" idx="6"/>
          </p:nvPr>
        </p:nvSpPr>
        <p:spPr>
          <a:xfrm>
            <a:off x="395047" y="4510669"/>
            <a:ext cx="4503300" cy="230400"/>
          </a:xfrm>
          <a:prstGeom prst="rect">
            <a:avLst/>
          </a:prstGeom>
          <a:noFill/>
          <a:ln>
            <a:noFill/>
          </a:ln>
        </p:spPr>
        <p:txBody>
          <a:bodyPr spcFirstLastPara="1" wrap="square" lIns="34275" tIns="34275" rIns="34275" bIns="34275" anchor="t" anchorCtr="0">
            <a:spAutoFit/>
          </a:bodyPr>
          <a:lstStyle>
            <a:lvl1pPr marL="457200" marR="0" lvl="0" indent="-228600" algn="l">
              <a:lnSpc>
                <a:spcPct val="100000"/>
              </a:lnSpc>
              <a:spcBef>
                <a:spcPts val="0"/>
              </a:spcBef>
              <a:spcAft>
                <a:spcPts val="0"/>
              </a:spcAft>
              <a:buClr>
                <a:srgbClr val="001838"/>
              </a:buClr>
              <a:buSzPts val="1100"/>
              <a:buFont typeface="Arial" panose="020B0704020202020204"/>
              <a:buNone/>
              <a:defRPr sz="11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pic>
        <p:nvPicPr>
          <p:cNvPr id="20" name="Google Shape;20;p3" descr="Obrázek 8"/>
          <p:cNvPicPr preferRelativeResize="0"/>
          <p:nvPr/>
        </p:nvPicPr>
        <p:blipFill rotWithShape="1">
          <a:blip r:embed="rId2"/>
          <a:srcRect r="5042" b="25678"/>
          <a:stretch>
            <a:fillRect/>
          </a:stretch>
        </p:blipFill>
        <p:spPr>
          <a:xfrm rot="-8557358">
            <a:off x="6656112" y="-614803"/>
            <a:ext cx="2794815" cy="1819267"/>
          </a:xfrm>
          <a:custGeom>
            <a:avLst/>
            <a:gdLst/>
            <a:ahLst/>
            <a:cxnLst/>
            <a:rect l="l" t="t" r="r" b="b"/>
            <a:pathLst>
              <a:path w="21600" h="21600" extrusionOk="0">
                <a:moveTo>
                  <a:pt x="21600" y="2618"/>
                </a:moveTo>
                <a:lnTo>
                  <a:pt x="20298" y="1"/>
                </a:lnTo>
                <a:lnTo>
                  <a:pt x="7332" y="0"/>
                </a:lnTo>
                <a:lnTo>
                  <a:pt x="0" y="8605"/>
                </a:lnTo>
                <a:lnTo>
                  <a:pt x="1" y="10690"/>
                </a:lnTo>
                <a:lnTo>
                  <a:pt x="5426" y="21600"/>
                </a:lnTo>
                <a:lnTo>
                  <a:pt x="21600" y="2618"/>
                </a:lnTo>
                <a:close/>
              </a:path>
            </a:pathLst>
          </a:custGeom>
          <a:noFill/>
          <a:ln>
            <a:noFill/>
          </a:ln>
        </p:spPr>
      </p:pic>
      <p:pic>
        <p:nvPicPr>
          <p:cNvPr id="21" name="Google Shape;21;p3" descr="Obrázek 11"/>
          <p:cNvPicPr preferRelativeResize="0"/>
          <p:nvPr/>
        </p:nvPicPr>
        <p:blipFill rotWithShape="1">
          <a:blip r:embed="rId3"/>
          <a:srcRect/>
          <a:stretch>
            <a:fillRect/>
          </a:stretch>
        </p:blipFill>
        <p:spPr>
          <a:xfrm>
            <a:off x="8023665" y="227576"/>
            <a:ext cx="702233" cy="70223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light">
  <p:cSld name="Section light">
    <p:bg>
      <p:bgPr>
        <a:solidFill>
          <a:srgbClr val="F3F6F9"/>
        </a:solidFill>
        <a:effectLst/>
      </p:bgPr>
    </p:bg>
    <p:spTree>
      <p:nvGrpSpPr>
        <p:cNvPr id="1" name="Shape 22"/>
        <p:cNvGrpSpPr/>
        <p:nvPr/>
      </p:nvGrpSpPr>
      <p:grpSpPr>
        <a:xfrm>
          <a:off x="0" y="0"/>
          <a:ext cx="0" cy="0"/>
          <a:chOff x="0" y="0"/>
          <a:chExt cx="0" cy="0"/>
        </a:xfrm>
      </p:grpSpPr>
      <p:pic>
        <p:nvPicPr>
          <p:cNvPr id="23" name="Google Shape;23;p4" descr="Obrázek 3"/>
          <p:cNvPicPr preferRelativeResize="0"/>
          <p:nvPr/>
        </p:nvPicPr>
        <p:blipFill rotWithShape="1">
          <a:blip r:embed="rId2"/>
          <a:srcRect/>
          <a:stretch>
            <a:fillRect/>
          </a:stretch>
        </p:blipFill>
        <p:spPr>
          <a:xfrm>
            <a:off x="-12656" y="0"/>
            <a:ext cx="9140735" cy="5143500"/>
          </a:xfrm>
          <a:prstGeom prst="rect">
            <a:avLst/>
          </a:prstGeom>
          <a:noFill/>
          <a:ln>
            <a:noFill/>
          </a:ln>
        </p:spPr>
      </p:pic>
      <p:pic>
        <p:nvPicPr>
          <p:cNvPr id="24" name="Google Shape;24;p4" descr="Obrázek 11"/>
          <p:cNvPicPr preferRelativeResize="0"/>
          <p:nvPr/>
        </p:nvPicPr>
        <p:blipFill rotWithShape="1">
          <a:blip r:embed="rId3"/>
          <a:srcRect/>
          <a:stretch>
            <a:fillRect/>
          </a:stretch>
        </p:blipFill>
        <p:spPr>
          <a:xfrm>
            <a:off x="8023665" y="227576"/>
            <a:ext cx="702233" cy="702233"/>
          </a:xfrm>
          <a:prstGeom prst="rect">
            <a:avLst/>
          </a:prstGeom>
          <a:noFill/>
          <a:ln>
            <a:noFill/>
          </a:ln>
        </p:spPr>
      </p:pic>
      <p:sp>
        <p:nvSpPr>
          <p:cNvPr id="25" name="Google Shape;25;p4"/>
          <p:cNvSpPr txBox="1">
            <a:spLocks noGrp="1"/>
          </p:cNvSpPr>
          <p:nvPr>
            <p:ph type="body" idx="1"/>
          </p:nvPr>
        </p:nvSpPr>
        <p:spPr>
          <a:xfrm>
            <a:off x="395047" y="4510669"/>
            <a:ext cx="4503300" cy="230400"/>
          </a:xfrm>
          <a:prstGeom prst="rect">
            <a:avLst/>
          </a:prstGeom>
          <a:noFill/>
          <a:ln>
            <a:noFill/>
          </a:ln>
        </p:spPr>
        <p:txBody>
          <a:bodyPr spcFirstLastPara="1" wrap="square" lIns="34275" tIns="34275" rIns="34275" bIns="34275" anchor="t" anchorCtr="0">
            <a:spAutoFit/>
          </a:bodyPr>
          <a:lstStyle>
            <a:lvl1pPr marL="457200" marR="0" lvl="0" indent="-228600" algn="l">
              <a:lnSpc>
                <a:spcPct val="100000"/>
              </a:lnSpc>
              <a:spcBef>
                <a:spcPts val="0"/>
              </a:spcBef>
              <a:spcAft>
                <a:spcPts val="0"/>
              </a:spcAft>
              <a:buClr>
                <a:srgbClr val="001838"/>
              </a:buClr>
              <a:buSzPts val="1100"/>
              <a:buFont typeface="Arial" panose="020B0704020202020204"/>
              <a:buNone/>
              <a:defRPr sz="11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26" name="Google Shape;26;p4"/>
          <p:cNvSpPr txBox="1">
            <a:spLocks noGrp="1"/>
          </p:cNvSpPr>
          <p:nvPr>
            <p:ph type="body" idx="2"/>
          </p:nvPr>
        </p:nvSpPr>
        <p:spPr>
          <a:xfrm>
            <a:off x="332183" y="2470114"/>
            <a:ext cx="8451000" cy="582300"/>
          </a:xfrm>
          <a:prstGeom prst="rect">
            <a:avLst/>
          </a:prstGeom>
          <a:noFill/>
          <a:ln>
            <a:noFill/>
          </a:ln>
        </p:spPr>
        <p:txBody>
          <a:bodyPr spcFirstLastPara="1" wrap="square" lIns="34275" tIns="34275" rIns="34275" bIns="34275" anchor="t" anchorCtr="0">
            <a:noAutofit/>
          </a:bodyPr>
          <a:lstStyle>
            <a:lvl1pPr marL="457200" marR="0" lvl="0" indent="-228600" algn="l">
              <a:lnSpc>
                <a:spcPct val="90000"/>
              </a:lnSpc>
              <a:spcBef>
                <a:spcPts val="800"/>
              </a:spcBef>
              <a:spcAft>
                <a:spcPts val="0"/>
              </a:spcAft>
              <a:buClr>
                <a:srgbClr val="001838"/>
              </a:buClr>
              <a:buSzPts val="2700"/>
              <a:buFont typeface="Arial" panose="020B0704020202020204"/>
              <a:buNone/>
              <a:defRPr sz="2700" b="0" i="0" u="none" strike="noStrike" cap="none">
                <a:solidFill>
                  <a:srgbClr val="001838"/>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st slide">
  <p:cSld name="Last slide">
    <p:bg>
      <p:bgPr>
        <a:no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body" idx="1"/>
          </p:nvPr>
        </p:nvSpPr>
        <p:spPr>
          <a:xfrm>
            <a:off x="364778" y="3754802"/>
            <a:ext cx="3825900" cy="1031400"/>
          </a:xfrm>
          <a:prstGeom prst="rect">
            <a:avLst/>
          </a:prstGeom>
          <a:noFill/>
          <a:ln>
            <a:noFill/>
          </a:ln>
        </p:spPr>
        <p:txBody>
          <a:bodyPr spcFirstLastPara="1" wrap="square" lIns="17150" tIns="17150" rIns="17150" bIns="17150"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29" name="Google Shape;29;p5"/>
          <p:cNvSpPr txBox="1">
            <a:spLocks noGrp="1"/>
          </p:cNvSpPr>
          <p:nvPr>
            <p:ph type="title"/>
          </p:nvPr>
        </p:nvSpPr>
        <p:spPr>
          <a:xfrm>
            <a:off x="338136" y="965621"/>
            <a:ext cx="8239200" cy="1743000"/>
          </a:xfrm>
          <a:prstGeom prst="rect">
            <a:avLst/>
          </a:prstGeom>
          <a:noFill/>
          <a:ln>
            <a:noFill/>
          </a:ln>
        </p:spPr>
        <p:txBody>
          <a:bodyPr spcFirstLastPara="1" wrap="square" lIns="19050" tIns="19050" rIns="19050" bIns="19050" anchor="b" anchorCtr="0">
            <a:normAutofit/>
          </a:bodyPr>
          <a:lstStyle>
            <a:lvl1pPr lvl="0" algn="l">
              <a:lnSpc>
                <a:spcPct val="100000"/>
              </a:lnSpc>
              <a:spcBef>
                <a:spcPts val="0"/>
              </a:spcBef>
              <a:spcAft>
                <a:spcPts val="0"/>
              </a:spcAft>
              <a:buClr>
                <a:srgbClr val="FFFFFF"/>
              </a:buClr>
              <a:buSzPts val="3600"/>
              <a:buFont typeface="Arial" panose="020B0704020202020204"/>
              <a:buNone/>
              <a:defRPr/>
            </a:lvl1pPr>
            <a:lvl2pPr lvl="1" algn="l">
              <a:lnSpc>
                <a:spcPct val="100000"/>
              </a:lnSpc>
              <a:spcBef>
                <a:spcPts val="0"/>
              </a:spcBef>
              <a:spcAft>
                <a:spcPts val="0"/>
              </a:spcAft>
              <a:buClr>
                <a:srgbClr val="FFFFFF"/>
              </a:buClr>
              <a:buSzPts val="1400"/>
              <a:buNone/>
              <a:defRPr/>
            </a:lvl2pPr>
            <a:lvl3pPr lvl="2" algn="l">
              <a:lnSpc>
                <a:spcPct val="100000"/>
              </a:lnSpc>
              <a:spcBef>
                <a:spcPts val="0"/>
              </a:spcBef>
              <a:spcAft>
                <a:spcPts val="0"/>
              </a:spcAft>
              <a:buClr>
                <a:srgbClr val="FFFFFF"/>
              </a:buClr>
              <a:buSzPts val="1400"/>
              <a:buNone/>
              <a:defRPr/>
            </a:lvl3pPr>
            <a:lvl4pPr lvl="3" algn="l">
              <a:lnSpc>
                <a:spcPct val="100000"/>
              </a:lnSpc>
              <a:spcBef>
                <a:spcPts val="0"/>
              </a:spcBef>
              <a:spcAft>
                <a:spcPts val="0"/>
              </a:spcAft>
              <a:buClr>
                <a:srgbClr val="FFFFFF"/>
              </a:buClr>
              <a:buSzPts val="1400"/>
              <a:buNone/>
              <a:defRPr/>
            </a:lvl4pPr>
            <a:lvl5pPr lvl="4" algn="l">
              <a:lnSpc>
                <a:spcPct val="100000"/>
              </a:lnSpc>
              <a:spcBef>
                <a:spcPts val="0"/>
              </a:spcBef>
              <a:spcAft>
                <a:spcPts val="0"/>
              </a:spcAft>
              <a:buClr>
                <a:srgbClr val="FFFFFF"/>
              </a:buClr>
              <a:buSzPts val="1400"/>
              <a:buNone/>
              <a:defRPr/>
            </a:lvl5pPr>
            <a:lvl6pPr lvl="5" algn="l">
              <a:lnSpc>
                <a:spcPct val="100000"/>
              </a:lnSpc>
              <a:spcBef>
                <a:spcPts val="0"/>
              </a:spcBef>
              <a:spcAft>
                <a:spcPts val="0"/>
              </a:spcAft>
              <a:buClr>
                <a:srgbClr val="FFFFFF"/>
              </a:buClr>
              <a:buSzPts val="1400"/>
              <a:buNone/>
              <a:defRPr/>
            </a:lvl6pPr>
            <a:lvl7pPr lvl="6" algn="l">
              <a:lnSpc>
                <a:spcPct val="100000"/>
              </a:lnSpc>
              <a:spcBef>
                <a:spcPts val="0"/>
              </a:spcBef>
              <a:spcAft>
                <a:spcPts val="0"/>
              </a:spcAft>
              <a:buClr>
                <a:srgbClr val="FFFFFF"/>
              </a:buClr>
              <a:buSzPts val="1400"/>
              <a:buNone/>
              <a:defRPr/>
            </a:lvl7pPr>
            <a:lvl8pPr lvl="7" algn="l">
              <a:lnSpc>
                <a:spcPct val="100000"/>
              </a:lnSpc>
              <a:spcBef>
                <a:spcPts val="0"/>
              </a:spcBef>
              <a:spcAft>
                <a:spcPts val="0"/>
              </a:spcAft>
              <a:buClr>
                <a:srgbClr val="FFFFFF"/>
              </a:buClr>
              <a:buSzPts val="1400"/>
              <a:buNone/>
              <a:defRPr/>
            </a:lvl8pPr>
            <a:lvl9pPr lvl="8" algn="l">
              <a:lnSpc>
                <a:spcPct val="100000"/>
              </a:lnSpc>
              <a:spcBef>
                <a:spcPts val="0"/>
              </a:spcBef>
              <a:spcAft>
                <a:spcPts val="0"/>
              </a:spcAft>
              <a:buClr>
                <a:srgbClr val="FFFFFF"/>
              </a:buClr>
              <a:buSzPts val="1400"/>
              <a:buNone/>
              <a:defRPr/>
            </a:lvl9pPr>
          </a:lstStyle>
          <a:p>
            <a:endParaRPr/>
          </a:p>
        </p:txBody>
      </p:sp>
      <p:sp>
        <p:nvSpPr>
          <p:cNvPr id="30" name="Google Shape;30;p5"/>
          <p:cNvSpPr txBox="1">
            <a:spLocks noGrp="1"/>
          </p:cNvSpPr>
          <p:nvPr>
            <p:ph type="body" idx="2"/>
          </p:nvPr>
        </p:nvSpPr>
        <p:spPr>
          <a:xfrm>
            <a:off x="4245532" y="4449674"/>
            <a:ext cx="4503300" cy="348600"/>
          </a:xfrm>
          <a:prstGeom prst="rect">
            <a:avLst/>
          </a:prstGeom>
          <a:noFill/>
          <a:ln>
            <a:noFill/>
          </a:ln>
        </p:spPr>
        <p:txBody>
          <a:bodyPr spcFirstLastPara="1" wrap="square" lIns="34275" tIns="34275" rIns="34275" bIns="34275" anchor="b" anchorCtr="0">
            <a:spAutoFit/>
          </a:bodyPr>
          <a:lstStyle>
            <a:lvl1pPr marL="457200" marR="0" lvl="0" indent="-228600" algn="r">
              <a:lnSpc>
                <a:spcPct val="150000"/>
              </a:lnSpc>
              <a:spcBef>
                <a:spcPts val="0"/>
              </a:spcBef>
              <a:spcAft>
                <a:spcPts val="0"/>
              </a:spcAft>
              <a:buClr>
                <a:srgbClr val="FFFFFF"/>
              </a:buClr>
              <a:buSzPts val="1400"/>
              <a:buFont typeface="Arial" panose="020B0704020202020204"/>
              <a:buNone/>
              <a:defRPr sz="14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Cover &amp; img" type="tx">
  <p:cSld name="TITLE_AND_BODY">
    <p:bg>
      <p:bgPr>
        <a:noFill/>
        <a:effectLst/>
      </p:bgPr>
    </p:bg>
    <p:spTree>
      <p:nvGrpSpPr>
        <p:cNvPr id="1" name="Shape 31"/>
        <p:cNvGrpSpPr/>
        <p:nvPr/>
      </p:nvGrpSpPr>
      <p:grpSpPr>
        <a:xfrm>
          <a:off x="0" y="0"/>
          <a:ext cx="0" cy="0"/>
          <a:chOff x="0" y="0"/>
          <a:chExt cx="0" cy="0"/>
        </a:xfrm>
      </p:grpSpPr>
      <p:pic>
        <p:nvPicPr>
          <p:cNvPr id="32" name="Google Shape;32;p6" descr="0002.jpg"/>
          <p:cNvPicPr preferRelativeResize="0"/>
          <p:nvPr/>
        </p:nvPicPr>
        <p:blipFill rotWithShape="1">
          <a:blip r:embed="rId2"/>
          <a:srcRect/>
          <a:stretch>
            <a:fillRect/>
          </a:stretch>
        </p:blipFill>
        <p:spPr>
          <a:xfrm>
            <a:off x="0" y="0"/>
            <a:ext cx="9144000" cy="5143500"/>
          </a:xfrm>
          <a:prstGeom prst="rect">
            <a:avLst/>
          </a:prstGeom>
          <a:noFill/>
          <a:ln>
            <a:noFill/>
          </a:ln>
        </p:spPr>
      </p:pic>
      <p:sp>
        <p:nvSpPr>
          <p:cNvPr id="33" name="Google Shape;33;p6"/>
          <p:cNvSpPr txBox="1">
            <a:spLocks noGrp="1"/>
          </p:cNvSpPr>
          <p:nvPr>
            <p:ph type="body" idx="1"/>
          </p:nvPr>
        </p:nvSpPr>
        <p:spPr>
          <a:xfrm>
            <a:off x="364778" y="3754802"/>
            <a:ext cx="3825900" cy="1031400"/>
          </a:xfrm>
          <a:prstGeom prst="rect">
            <a:avLst/>
          </a:prstGeom>
          <a:noFill/>
          <a:ln>
            <a:noFill/>
          </a:ln>
        </p:spPr>
        <p:txBody>
          <a:bodyPr spcFirstLastPara="1" wrap="square" lIns="17150" tIns="17150" rIns="17150" bIns="17150"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34" name="Google Shape;34;p6"/>
          <p:cNvSpPr txBox="1">
            <a:spLocks noGrp="1"/>
          </p:cNvSpPr>
          <p:nvPr>
            <p:ph type="title"/>
          </p:nvPr>
        </p:nvSpPr>
        <p:spPr>
          <a:xfrm>
            <a:off x="338136" y="965621"/>
            <a:ext cx="8239200" cy="1743000"/>
          </a:xfrm>
          <a:prstGeom prst="rect">
            <a:avLst/>
          </a:prstGeom>
          <a:noFill/>
          <a:ln>
            <a:noFill/>
          </a:ln>
        </p:spPr>
        <p:txBody>
          <a:bodyPr spcFirstLastPara="1" wrap="square" lIns="19050" tIns="19050" rIns="19050" bIns="19050" anchor="b" anchorCtr="0">
            <a:normAutofit/>
          </a:bodyPr>
          <a:lstStyle>
            <a:lvl1pPr lvl="0" algn="l">
              <a:lnSpc>
                <a:spcPct val="100000"/>
              </a:lnSpc>
              <a:spcBef>
                <a:spcPts val="0"/>
              </a:spcBef>
              <a:spcAft>
                <a:spcPts val="0"/>
              </a:spcAft>
              <a:buClr>
                <a:srgbClr val="FFFFFF"/>
              </a:buClr>
              <a:buSzPts val="3600"/>
              <a:buFont typeface="Arial" panose="020B0704020202020204"/>
              <a:buNone/>
              <a:defRPr/>
            </a:lvl1pPr>
            <a:lvl2pPr lvl="1" algn="l">
              <a:lnSpc>
                <a:spcPct val="100000"/>
              </a:lnSpc>
              <a:spcBef>
                <a:spcPts val="0"/>
              </a:spcBef>
              <a:spcAft>
                <a:spcPts val="0"/>
              </a:spcAft>
              <a:buClr>
                <a:srgbClr val="FFFFFF"/>
              </a:buClr>
              <a:buSzPts val="1400"/>
              <a:buNone/>
              <a:defRPr/>
            </a:lvl2pPr>
            <a:lvl3pPr lvl="2" algn="l">
              <a:lnSpc>
                <a:spcPct val="100000"/>
              </a:lnSpc>
              <a:spcBef>
                <a:spcPts val="0"/>
              </a:spcBef>
              <a:spcAft>
                <a:spcPts val="0"/>
              </a:spcAft>
              <a:buClr>
                <a:srgbClr val="FFFFFF"/>
              </a:buClr>
              <a:buSzPts val="1400"/>
              <a:buNone/>
              <a:defRPr/>
            </a:lvl3pPr>
            <a:lvl4pPr lvl="3" algn="l">
              <a:lnSpc>
                <a:spcPct val="100000"/>
              </a:lnSpc>
              <a:spcBef>
                <a:spcPts val="0"/>
              </a:spcBef>
              <a:spcAft>
                <a:spcPts val="0"/>
              </a:spcAft>
              <a:buClr>
                <a:srgbClr val="FFFFFF"/>
              </a:buClr>
              <a:buSzPts val="1400"/>
              <a:buNone/>
              <a:defRPr/>
            </a:lvl4pPr>
            <a:lvl5pPr lvl="4" algn="l">
              <a:lnSpc>
                <a:spcPct val="100000"/>
              </a:lnSpc>
              <a:spcBef>
                <a:spcPts val="0"/>
              </a:spcBef>
              <a:spcAft>
                <a:spcPts val="0"/>
              </a:spcAft>
              <a:buClr>
                <a:srgbClr val="FFFFFF"/>
              </a:buClr>
              <a:buSzPts val="1400"/>
              <a:buNone/>
              <a:defRPr/>
            </a:lvl5pPr>
            <a:lvl6pPr lvl="5" algn="l">
              <a:lnSpc>
                <a:spcPct val="100000"/>
              </a:lnSpc>
              <a:spcBef>
                <a:spcPts val="0"/>
              </a:spcBef>
              <a:spcAft>
                <a:spcPts val="0"/>
              </a:spcAft>
              <a:buClr>
                <a:srgbClr val="FFFFFF"/>
              </a:buClr>
              <a:buSzPts val="1400"/>
              <a:buNone/>
              <a:defRPr/>
            </a:lvl6pPr>
            <a:lvl7pPr lvl="6" algn="l">
              <a:lnSpc>
                <a:spcPct val="100000"/>
              </a:lnSpc>
              <a:spcBef>
                <a:spcPts val="0"/>
              </a:spcBef>
              <a:spcAft>
                <a:spcPts val="0"/>
              </a:spcAft>
              <a:buClr>
                <a:srgbClr val="FFFFFF"/>
              </a:buClr>
              <a:buSzPts val="1400"/>
              <a:buNone/>
              <a:defRPr/>
            </a:lvl7pPr>
            <a:lvl8pPr lvl="7" algn="l">
              <a:lnSpc>
                <a:spcPct val="100000"/>
              </a:lnSpc>
              <a:spcBef>
                <a:spcPts val="0"/>
              </a:spcBef>
              <a:spcAft>
                <a:spcPts val="0"/>
              </a:spcAft>
              <a:buClr>
                <a:srgbClr val="FFFFFF"/>
              </a:buClr>
              <a:buSzPts val="1400"/>
              <a:buNone/>
              <a:defRPr/>
            </a:lvl8pPr>
            <a:lvl9pPr lvl="8" algn="l">
              <a:lnSpc>
                <a:spcPct val="100000"/>
              </a:lnSpc>
              <a:spcBef>
                <a:spcPts val="0"/>
              </a:spcBef>
              <a:spcAft>
                <a:spcPts val="0"/>
              </a:spcAft>
              <a:buClr>
                <a:srgbClr val="FFFFFF"/>
              </a:buClr>
              <a:buSzPts val="1400"/>
              <a:buNone/>
              <a:defRPr/>
            </a:lvl9pPr>
          </a:lstStyle>
          <a:p>
            <a:endParaRPr/>
          </a:p>
        </p:txBody>
      </p:sp>
      <p:sp>
        <p:nvSpPr>
          <p:cNvPr id="35" name="Google Shape;35;p6"/>
          <p:cNvSpPr txBox="1">
            <a:spLocks noGrp="1"/>
          </p:cNvSpPr>
          <p:nvPr>
            <p:ph type="body" idx="2"/>
          </p:nvPr>
        </p:nvSpPr>
        <p:spPr>
          <a:xfrm>
            <a:off x="341708" y="2864726"/>
            <a:ext cx="8451000" cy="411900"/>
          </a:xfrm>
          <a:prstGeom prst="rect">
            <a:avLst/>
          </a:prstGeom>
          <a:noFill/>
          <a:ln>
            <a:noFill/>
          </a:ln>
        </p:spPr>
        <p:txBody>
          <a:bodyPr spcFirstLastPara="1" wrap="square" lIns="34275" tIns="34275" rIns="34275" bIns="34275" anchor="b" anchorCtr="0">
            <a:noAutofit/>
          </a:bodyPr>
          <a:lstStyle>
            <a:lvl1pPr marL="457200" marR="0" lvl="0"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36" name="Google Shape;36;p6"/>
          <p:cNvSpPr txBox="1">
            <a:spLocks noGrp="1"/>
          </p:cNvSpPr>
          <p:nvPr>
            <p:ph type="body" idx="3"/>
          </p:nvPr>
        </p:nvSpPr>
        <p:spPr>
          <a:xfrm>
            <a:off x="4245532" y="4449674"/>
            <a:ext cx="4503300" cy="348600"/>
          </a:xfrm>
          <a:prstGeom prst="rect">
            <a:avLst/>
          </a:prstGeom>
          <a:noFill/>
          <a:ln>
            <a:noFill/>
          </a:ln>
        </p:spPr>
        <p:txBody>
          <a:bodyPr spcFirstLastPara="1" wrap="square" lIns="34275" tIns="34275" rIns="34275" bIns="34275" anchor="b" anchorCtr="0">
            <a:spAutoFit/>
          </a:bodyPr>
          <a:lstStyle>
            <a:lvl1pPr marL="457200" marR="0" lvl="0" indent="-228600" algn="r">
              <a:lnSpc>
                <a:spcPct val="150000"/>
              </a:lnSpc>
              <a:spcBef>
                <a:spcPts val="0"/>
              </a:spcBef>
              <a:spcAft>
                <a:spcPts val="0"/>
              </a:spcAft>
              <a:buClr>
                <a:srgbClr val="FFFFFF"/>
              </a:buClr>
              <a:buSzPts val="1400"/>
              <a:buFont typeface="Arial" panose="020B0704020202020204"/>
              <a:buNone/>
              <a:defRPr sz="14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ection dark">
  <p:cSld name="Section dark">
    <p:bg>
      <p:bgPr>
        <a:noFill/>
        <a:effectLst/>
      </p:bgPr>
    </p:bg>
    <p:spTree>
      <p:nvGrpSpPr>
        <p:cNvPr id="1" name="Shape 37"/>
        <p:cNvGrpSpPr/>
        <p:nvPr/>
      </p:nvGrpSpPr>
      <p:grpSpPr>
        <a:xfrm>
          <a:off x="0" y="0"/>
          <a:ext cx="0" cy="0"/>
          <a:chOff x="0" y="0"/>
          <a:chExt cx="0" cy="0"/>
        </a:xfrm>
      </p:grpSpPr>
      <p:pic>
        <p:nvPicPr>
          <p:cNvPr id="38" name="Google Shape;38;p7" descr="0005.jpg"/>
          <p:cNvPicPr preferRelativeResize="0"/>
          <p:nvPr/>
        </p:nvPicPr>
        <p:blipFill rotWithShape="1">
          <a:blip r:embed="rId2"/>
          <a:srcRect/>
          <a:stretch>
            <a:fillRect/>
          </a:stretch>
        </p:blipFill>
        <p:spPr>
          <a:xfrm>
            <a:off x="0" y="0"/>
            <a:ext cx="9144000" cy="5143500"/>
          </a:xfrm>
          <a:prstGeom prst="rect">
            <a:avLst/>
          </a:prstGeom>
          <a:noFill/>
          <a:ln>
            <a:noFill/>
          </a:ln>
        </p:spPr>
      </p:pic>
      <p:sp>
        <p:nvSpPr>
          <p:cNvPr id="39" name="Google Shape;39;p7"/>
          <p:cNvSpPr txBox="1">
            <a:spLocks noGrp="1"/>
          </p:cNvSpPr>
          <p:nvPr>
            <p:ph type="body" idx="1"/>
          </p:nvPr>
        </p:nvSpPr>
        <p:spPr>
          <a:xfrm>
            <a:off x="395047" y="4510669"/>
            <a:ext cx="4503300" cy="230400"/>
          </a:xfrm>
          <a:prstGeom prst="rect">
            <a:avLst/>
          </a:prstGeom>
          <a:noFill/>
          <a:ln>
            <a:noFill/>
          </a:ln>
        </p:spPr>
        <p:txBody>
          <a:bodyPr spcFirstLastPara="1" wrap="square" lIns="34275" tIns="34275" rIns="34275" bIns="34275" anchor="t" anchorCtr="0">
            <a:spAutoFit/>
          </a:bodyPr>
          <a:lstStyle>
            <a:lvl1pPr marL="457200" marR="0" lvl="0" indent="-228600" algn="l">
              <a:lnSpc>
                <a:spcPct val="100000"/>
              </a:lnSpc>
              <a:spcBef>
                <a:spcPts val="0"/>
              </a:spcBef>
              <a:spcAft>
                <a:spcPts val="0"/>
              </a:spcAft>
              <a:buClr>
                <a:srgbClr val="FFFFFF"/>
              </a:buClr>
              <a:buSzPts val="1100"/>
              <a:buFont typeface="Arial" panose="020B0704020202020204"/>
              <a:buNone/>
              <a:defRPr sz="11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
        <p:nvSpPr>
          <p:cNvPr id="40" name="Google Shape;40;p7"/>
          <p:cNvSpPr txBox="1">
            <a:spLocks noGrp="1"/>
          </p:cNvSpPr>
          <p:nvPr>
            <p:ph type="body" idx="2"/>
          </p:nvPr>
        </p:nvSpPr>
        <p:spPr>
          <a:xfrm>
            <a:off x="332183" y="2470114"/>
            <a:ext cx="8451000" cy="582300"/>
          </a:xfrm>
          <a:prstGeom prst="rect">
            <a:avLst/>
          </a:prstGeom>
          <a:noFill/>
          <a:ln>
            <a:noFill/>
          </a:ln>
        </p:spPr>
        <p:txBody>
          <a:bodyPr spcFirstLastPara="1" wrap="square" lIns="34275" tIns="34275" rIns="34275" bIns="34275" anchor="t" anchorCtr="0">
            <a:noAutofit/>
          </a:bodyPr>
          <a:lstStyle>
            <a:lvl1pPr marL="457200" marR="0" lvl="0" indent="-228600" algn="l">
              <a:lnSpc>
                <a:spcPct val="90000"/>
              </a:lnSpc>
              <a:spcBef>
                <a:spcPts val="800"/>
              </a:spcBef>
              <a:spcAft>
                <a:spcPts val="0"/>
              </a:spcAft>
              <a:buClr>
                <a:srgbClr val="FFFFFF"/>
              </a:buClr>
              <a:buSzPts val="2700"/>
              <a:buFont typeface="Arial" panose="020B0704020202020204"/>
              <a:buNone/>
              <a:defRPr sz="2700" b="0"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L="914400" marR="0" lvl="1"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2pPr>
            <a:lvl3pPr marL="1371600" marR="0" lvl="2"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3pPr>
            <a:lvl4pPr marL="1828800" marR="0" lvl="3"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4pPr>
            <a:lvl5pPr marL="2286000" marR="0" lvl="4" indent="-228600" algn="l">
              <a:lnSpc>
                <a:spcPct val="100000"/>
              </a:lnSpc>
              <a:spcBef>
                <a:spcPts val="0"/>
              </a:spcBef>
              <a:spcAft>
                <a:spcPts val="0"/>
              </a:spcAft>
              <a:buClr>
                <a:srgbClr val="FFFFFF"/>
              </a:buClr>
              <a:buSzPts val="1800"/>
              <a:buFont typeface="Arial" panose="020B0704020202020204"/>
              <a:buNone/>
              <a:defRPr sz="1800" b="0" i="0" u="none" strike="noStrike" cap="none">
                <a:solidFill>
                  <a:srgbClr val="FFFFFF"/>
                </a:solidFill>
                <a:latin typeface="Arial" panose="020B0704020202020204"/>
                <a:ea typeface="Arial" panose="020B0704020202020204"/>
                <a:cs typeface="Arial" panose="020B0704020202020204"/>
                <a:sym typeface="Arial" panose="020B0704020202020204"/>
              </a:defRPr>
            </a:lvl5pPr>
            <a:lvl6pPr marL="2743200" marR="0" lvl="5"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L="3200400" marR="0" lvl="6"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L="3657600" marR="0" lvl="7"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L="4114800" marR="0" lvl="8" indent="-228600" algn="l">
              <a:lnSpc>
                <a:spcPct val="100000"/>
              </a:lnSpc>
              <a:spcBef>
                <a:spcPts val="0"/>
              </a:spcBef>
              <a:spcAft>
                <a:spcPts val="0"/>
              </a:spcAft>
              <a:buClr>
                <a:srgbClr val="FFFFFF"/>
              </a:buClr>
              <a:buSzPts val="1800"/>
              <a:buFont typeface="Helvetica Neue" panose="02000503000000020004"/>
              <a:buNone/>
              <a:defRPr sz="1800" b="0"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1838"/>
        </a:solidFill>
        <a:effectLst/>
      </p:bgPr>
    </p:bg>
    <p:spTree>
      <p:nvGrpSpPr>
        <p:cNvPr id="1" name="Shape 5"/>
        <p:cNvGrpSpPr/>
        <p:nvPr/>
      </p:nvGrpSpPr>
      <p:grpSpPr>
        <a:xfrm>
          <a:off x="0" y="0"/>
          <a:ext cx="0" cy="0"/>
          <a:chOff x="0" y="0"/>
          <a:chExt cx="0" cy="0"/>
        </a:xfrm>
      </p:grpSpPr>
      <p:pic>
        <p:nvPicPr>
          <p:cNvPr id="6" name="Google Shape;6;p1" descr="0001.jpg"/>
          <p:cNvPicPr preferRelativeResize="0"/>
          <p:nvPr/>
        </p:nvPicPr>
        <p:blipFill rotWithShape="1">
          <a:blip r:embed="rId8"/>
          <a:srcRect/>
          <a:stretch>
            <a:fillRect/>
          </a:stretch>
        </p:blipFill>
        <p:spPr>
          <a:xfrm>
            <a:off x="0" y="0"/>
            <a:ext cx="9144000" cy="5143500"/>
          </a:xfrm>
          <a:prstGeom prst="rect">
            <a:avLst/>
          </a:prstGeom>
          <a:noFill/>
          <a:ln>
            <a:noFill/>
          </a:ln>
        </p:spPr>
      </p:pic>
      <p:sp>
        <p:nvSpPr>
          <p:cNvPr id="7" name="Google Shape;7;p1"/>
          <p:cNvSpPr txBox="1">
            <a:spLocks noGrp="1"/>
          </p:cNvSpPr>
          <p:nvPr>
            <p:ph type="title"/>
          </p:nvPr>
        </p:nvSpPr>
        <p:spPr>
          <a:xfrm>
            <a:off x="338136" y="965621"/>
            <a:ext cx="8239200" cy="1743000"/>
          </a:xfrm>
          <a:prstGeom prst="rect">
            <a:avLst/>
          </a:prstGeom>
          <a:noFill/>
          <a:ln>
            <a:noFill/>
          </a:ln>
        </p:spPr>
        <p:txBody>
          <a:bodyPr spcFirstLastPara="1" wrap="square" lIns="19050" tIns="19050" rIns="19050" bIns="19050" anchor="b" anchorCtr="0">
            <a:normAutofit/>
          </a:bodyPr>
          <a:lstStyle>
            <a:lvl1pPr marR="0" lvl="0" algn="l">
              <a:lnSpc>
                <a:spcPct val="100000"/>
              </a:lnSpc>
              <a:spcBef>
                <a:spcPts val="0"/>
              </a:spcBef>
              <a:spcAft>
                <a:spcPts val="0"/>
              </a:spcAft>
              <a:buClr>
                <a:srgbClr val="FFFFFF"/>
              </a:buClr>
              <a:buSzPts val="3600"/>
              <a:buFont typeface="Arial" panose="020B0704020202020204"/>
              <a:buNone/>
              <a:defRPr sz="3600" b="1" i="0" u="none" strike="noStrike" cap="none">
                <a:solidFill>
                  <a:srgbClr val="FFFFFF"/>
                </a:solidFill>
                <a:latin typeface="Arial" panose="020B0704020202020204"/>
                <a:ea typeface="Arial" panose="020B0704020202020204"/>
                <a:cs typeface="Arial" panose="020B0704020202020204"/>
                <a:sym typeface="Arial" panose="020B0704020202020204"/>
              </a:defRPr>
            </a:lvl1pPr>
            <a:lvl2pPr marR="0" lvl="1"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2pPr>
            <a:lvl3pPr marR="0" lvl="2"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3pPr>
            <a:lvl4pPr marR="0" lvl="3"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4pPr>
            <a:lvl5pPr marR="0" lvl="4"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5pPr>
            <a:lvl6pPr marR="0" lvl="5"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6pPr>
            <a:lvl7pPr marR="0" lvl="6"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7pPr>
            <a:lvl8pPr marR="0" lvl="7"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8pPr>
            <a:lvl9pPr marR="0" lvl="8" algn="l">
              <a:lnSpc>
                <a:spcPct val="100000"/>
              </a:lnSpc>
              <a:spcBef>
                <a:spcPts val="0"/>
              </a:spcBef>
              <a:spcAft>
                <a:spcPts val="0"/>
              </a:spcAft>
              <a:buClr>
                <a:srgbClr val="FFFFFF"/>
              </a:buClr>
              <a:buSzPts val="3600"/>
              <a:buFont typeface="Helvetica Neue" panose="02000503000000020004"/>
              <a:buNone/>
              <a:defRPr sz="3600" b="1" i="0" u="none" strike="noStrike" cap="none">
                <a:solidFill>
                  <a:srgbClr val="FFFFFF"/>
                </a:solidFill>
                <a:latin typeface="Helvetica Neue" panose="02000503000000020004"/>
                <a:ea typeface="Helvetica Neue" panose="02000503000000020004"/>
                <a:cs typeface="Helvetica Neue" panose="02000503000000020004"/>
                <a:sym typeface="Helvetica Neue" panose="02000503000000020004"/>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p8"/>
          <p:cNvSpPr txBox="1">
            <a:spLocks noGrp="1"/>
          </p:cNvSpPr>
          <p:nvPr>
            <p:ph type="ctrTitle" idx="4294967295"/>
          </p:nvPr>
        </p:nvSpPr>
        <p:spPr>
          <a:xfrm>
            <a:off x="337820" y="965835"/>
            <a:ext cx="8411845" cy="1743075"/>
          </a:xfrm>
          <a:prstGeom prst="rect">
            <a:avLst/>
          </a:prstGeom>
          <a:noFill/>
          <a:ln>
            <a:noFill/>
          </a:ln>
        </p:spPr>
        <p:txBody>
          <a:bodyPr spcFirstLastPara="1" wrap="square" lIns="19050" tIns="19050" rIns="19050" bIns="19050" anchor="b" anchorCtr="0">
            <a:normAutofit/>
          </a:bodyPr>
          <a:lstStyle/>
          <a:p>
            <a:pPr marL="0" marR="0" lvl="0" indent="0" algn="ctr" rtl="0">
              <a:lnSpc>
                <a:spcPct val="100000"/>
              </a:lnSpc>
              <a:spcBef>
                <a:spcPts val="0"/>
              </a:spcBef>
              <a:spcAft>
                <a:spcPts val="0"/>
              </a:spcAft>
              <a:buClr>
                <a:srgbClr val="FFFFFF"/>
              </a:buClr>
              <a:buSzPts val="3600"/>
              <a:buFont typeface="Arial" panose="020B0704020202020204"/>
              <a:buNone/>
            </a:pPr>
            <a:r>
              <a:rPr lang="en-US" altLang="en-US" sz="2800" b="1" i="0" u="none" strike="noStrike" cap="none">
                <a:solidFill>
                  <a:srgbClr val="FFFFFF"/>
                </a:solidFill>
                <a:latin typeface="Arial" panose="020B0704020202020204"/>
                <a:ea typeface="Arial" panose="020B0704020202020204"/>
                <a:cs typeface="Arial" panose="020B0704020202020204"/>
                <a:sym typeface="Arial" panose="020B0704020202020204"/>
              </a:rPr>
              <a:t>Applications of Learning Multiple</a:t>
            </a:r>
            <a:br>
              <a:rPr lang="en-US" altLang="en-US" sz="2800" b="1" i="0" u="none" strike="noStrike" cap="none">
                <a:solidFill>
                  <a:srgbClr val="FFFFFF"/>
                </a:solidFill>
                <a:latin typeface="Arial" panose="020B0704020202020204"/>
                <a:ea typeface="Arial" panose="020B0704020202020204"/>
                <a:cs typeface="Arial" panose="020B0704020202020204"/>
                <a:sym typeface="Arial" panose="020B0704020202020204"/>
              </a:rPr>
            </a:br>
            <a:r>
              <a:rPr lang="en-US" altLang="en-US" sz="2800" b="1" i="0" u="none" strike="noStrike" cap="none">
                <a:solidFill>
                  <a:srgbClr val="FFFFFF"/>
                </a:solidFill>
                <a:latin typeface="Arial" panose="020B0704020202020204"/>
                <a:ea typeface="Arial" panose="020B0704020202020204"/>
                <a:cs typeface="Arial" panose="020B0704020202020204"/>
                <a:sym typeface="Arial" panose="020B0704020202020204"/>
              </a:rPr>
              <a:t>Dynamical Systems:</a:t>
            </a:r>
            <a:br>
              <a:rPr lang="en-US" altLang="en-US" sz="3600" b="1" i="0" u="none" strike="noStrike" cap="none">
                <a:solidFill>
                  <a:srgbClr val="FFFFFF"/>
                </a:solidFill>
                <a:latin typeface="Arial" panose="020B0704020202020204"/>
                <a:ea typeface="Arial" panose="020B0704020202020204"/>
                <a:cs typeface="Arial" panose="020B0704020202020204"/>
                <a:sym typeface="Arial" panose="020B0704020202020204"/>
              </a:rPr>
            </a:br>
            <a:r>
              <a:rPr lang="en-US" altLang="en-US" sz="2000" b="1" i="0" u="none" strike="noStrike" cap="none">
                <a:solidFill>
                  <a:srgbClr val="8C96A8"/>
                </a:solidFill>
                <a:latin typeface="Arial" panose="020B0704020202020204"/>
                <a:ea typeface="Arial" panose="020B0704020202020204"/>
                <a:cs typeface="Arial" panose="020B0704020202020204"/>
                <a:sym typeface="Arial" panose="020B0704020202020204"/>
              </a:rPr>
              <a:t>Joint Problems and Causal Modellings</a:t>
            </a:r>
          </a:p>
        </p:txBody>
      </p:sp>
      <p:sp>
        <p:nvSpPr>
          <p:cNvPr id="46" name="Google Shape;46;p8"/>
          <p:cNvSpPr txBox="1"/>
          <p:nvPr/>
        </p:nvSpPr>
        <p:spPr>
          <a:xfrm>
            <a:off x="364775" y="3511324"/>
            <a:ext cx="3825900" cy="1275000"/>
          </a:xfrm>
          <a:prstGeom prst="rect">
            <a:avLst/>
          </a:prstGeom>
          <a:noFill/>
          <a:ln>
            <a:noFill/>
          </a:ln>
        </p:spPr>
        <p:txBody>
          <a:bodyPr spcFirstLastPara="1" wrap="square" lIns="17150" tIns="17150" rIns="17150" bIns="17150" anchor="b" anchorCtr="0">
            <a:normAutofit/>
          </a:bodyPr>
          <a:lstStyle/>
          <a:p>
            <a:pPr marL="0" marR="0" lvl="0" indent="0" algn="l" rtl="0">
              <a:lnSpc>
                <a:spcPct val="150000"/>
              </a:lnSpc>
              <a:spcBef>
                <a:spcPts val="0"/>
              </a:spcBef>
              <a:spcAft>
                <a:spcPts val="0"/>
              </a:spcAft>
              <a:buClr>
                <a:srgbClr val="FFFFFF"/>
              </a:buClr>
              <a:buSzPts val="1400"/>
              <a:buFont typeface="Arial" panose="020B0704020202020204"/>
              <a:buNone/>
            </a:pPr>
            <a:r>
              <a:rPr lang="en-US" sz="2000" b="1" i="0" u="none" strike="noStrike" cap="none">
                <a:solidFill>
                  <a:srgbClr val="FFFFFF"/>
                </a:solidFill>
                <a:latin typeface="Arial" panose="020B0704020202020204"/>
                <a:ea typeface="Arial" panose="020B0704020202020204"/>
                <a:cs typeface="Arial" panose="020B0704020202020204"/>
                <a:sym typeface="Arial" panose="020B0704020202020204"/>
              </a:rPr>
              <a:t>Xiaoyu He (Serene)</a:t>
            </a:r>
            <a:endParaRPr sz="2000" b="0" i="0" u="none" strike="noStrike" cap="none">
              <a:solidFill>
                <a:srgbClr val="000000"/>
              </a:solidFill>
              <a:latin typeface="Arial" panose="020B0704020202020204"/>
              <a:ea typeface="Arial" panose="020B0704020202020204"/>
              <a:cs typeface="Arial" panose="020B0704020202020204"/>
              <a:sym typeface="Arial" panose="020B0704020202020204"/>
            </a:endParaRPr>
          </a:p>
        </p:txBody>
      </p:sp>
      <p:sp>
        <p:nvSpPr>
          <p:cNvPr id="48" name="Google Shape;48;p8"/>
          <p:cNvSpPr txBox="1"/>
          <p:nvPr/>
        </p:nvSpPr>
        <p:spPr>
          <a:xfrm>
            <a:off x="4245532" y="4415005"/>
            <a:ext cx="4503300" cy="389890"/>
          </a:xfrm>
          <a:prstGeom prst="rect">
            <a:avLst/>
          </a:prstGeom>
          <a:noFill/>
          <a:ln>
            <a:noFill/>
          </a:ln>
        </p:spPr>
        <p:txBody>
          <a:bodyPr spcFirstLastPara="1" wrap="square" lIns="34275" tIns="34275" rIns="34275" bIns="34275" anchor="b" anchorCtr="0">
            <a:spAutoFit/>
          </a:bodyPr>
          <a:lstStyle/>
          <a:p>
            <a:pPr marL="0" marR="0" lvl="0" indent="0" algn="r" rtl="0">
              <a:lnSpc>
                <a:spcPct val="150000"/>
              </a:lnSpc>
              <a:spcBef>
                <a:spcPts val="0"/>
              </a:spcBef>
              <a:spcAft>
                <a:spcPts val="0"/>
              </a:spcAft>
              <a:buClr>
                <a:srgbClr val="FFFFFF"/>
              </a:buClr>
              <a:buSzPts val="1400"/>
              <a:buFont typeface="Arial" panose="020B0704020202020204"/>
              <a:buNone/>
            </a:pPr>
            <a:r>
              <a:rPr lang="en-US" alt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Sep</a:t>
            </a: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 2</a:t>
            </a:r>
            <a:r>
              <a:rPr lang="en-US" alt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5</a:t>
            </a: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 202</a:t>
            </a:r>
            <a:r>
              <a:rPr lang="en-US" alt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5</a:t>
            </a:r>
          </a:p>
        </p:txBody>
      </p:sp>
      <p:pic>
        <p:nvPicPr>
          <p:cNvPr id="4" name="Picture 3" descr="A qr code with black squares&#10;&#10;AI-generated content may be incorrect."/>
          <p:cNvPicPr>
            <a:picLocks noChangeAspect="1"/>
          </p:cNvPicPr>
          <p:nvPr/>
        </p:nvPicPr>
        <p:blipFill>
          <a:blip r:embed="rId3"/>
          <a:stretch>
            <a:fillRect/>
          </a:stretch>
        </p:blipFill>
        <p:spPr>
          <a:xfrm>
            <a:off x="7970808" y="338605"/>
            <a:ext cx="628338" cy="62833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15153" y="1443318"/>
            <a:ext cx="8641976" cy="294938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Barplot_Krebs3_Metrics_Error"/>
          <p:cNvPicPr>
            <a:picLocks noChangeAspect="1"/>
          </p:cNvPicPr>
          <p:nvPr/>
        </p:nvPicPr>
        <p:blipFill>
          <a:blip r:embed="rId3"/>
          <a:srcRect r="10650"/>
          <a:stretch>
            <a:fillRect/>
          </a:stretch>
        </p:blipFill>
        <p:spPr>
          <a:xfrm>
            <a:off x="287092" y="2165502"/>
            <a:ext cx="5975852" cy="2196235"/>
          </a:xfrm>
          <a:prstGeom prst="rect">
            <a:avLst/>
          </a:prstGeom>
        </p:spPr>
      </p:pic>
      <p:sp>
        <p:nvSpPr>
          <p:cNvPr id="116" name="Google Shape;116;p14"/>
          <p:cNvSpPr/>
          <p:nvPr/>
        </p:nvSpPr>
        <p:spPr>
          <a:xfrm>
            <a:off x="1063697" y="351334"/>
            <a:ext cx="6812280" cy="1203960"/>
          </a:xfrm>
          <a:prstGeom prst="rect">
            <a:avLst/>
          </a:prstGeom>
          <a:noFill/>
          <a:ln>
            <a:noFill/>
          </a:ln>
        </p:spPr>
        <p:txBody>
          <a:bodyPr spcFirstLastPara="1" wrap="square" lIns="0" tIns="0" rIns="0" bIns="0" anchor="ctr" anchorCtr="0">
            <a:noAutofit/>
          </a:bodyPr>
          <a:lstStyle/>
          <a:p>
            <a:pPr lvl="0" algn="ctr">
              <a:buClr>
                <a:srgbClr val="F0F0F0"/>
              </a:buClr>
              <a:buSzPts val="2300"/>
            </a:pPr>
            <a:r>
              <a:rPr lang="en-US" altLang="en-US" sz="2300" dirty="0">
                <a:solidFill>
                  <a:srgbClr val="F0F0F0"/>
                </a:solidFill>
                <a:sym typeface="+mn-ea"/>
              </a:rPr>
              <a:t>Comparisons</a:t>
            </a:r>
            <a:r>
              <a:rPr lang="en-US" altLang="en-US" sz="1800" dirty="0">
                <a:solidFill>
                  <a:srgbClr val="F0F0F0"/>
                </a:solidFill>
                <a:sym typeface="+mn-ea"/>
              </a:rPr>
              <a:t> </a:t>
            </a:r>
            <a:r>
              <a:rPr lang="en-US" altLang="en-US" sz="1800" dirty="0">
                <a:solidFill>
                  <a:srgbClr val="8C96A8"/>
                </a:solidFill>
                <a:sym typeface="+mn-ea"/>
              </a:rPr>
              <a:t>Between</a:t>
            </a:r>
            <a:r>
              <a:rPr lang="en-US" altLang="en-US" sz="1800" dirty="0">
                <a:solidFill>
                  <a:srgbClr val="8C96A8"/>
                </a:solidFill>
              </a:rPr>
              <a:t> Different Algorithms in Each Category</a:t>
            </a:r>
          </a:p>
        </p:txBody>
      </p:sp>
      <p:sp>
        <p:nvSpPr>
          <p:cNvPr id="21" name="Text Placeholder 20"/>
          <p:cNvSpPr>
            <a:spLocks noGrp="1"/>
          </p:cNvSpPr>
          <p:nvPr>
            <p:ph type="body" idx="1"/>
          </p:nvPr>
        </p:nvSpPr>
        <p:spPr>
          <a:xfrm>
            <a:off x="60960" y="4510405"/>
            <a:ext cx="7651115" cy="344170"/>
          </a:xfrm>
        </p:spPr>
        <p:txBody>
          <a:bodyPr wrap="square"/>
          <a:lstStyle/>
          <a:p>
            <a:pPr algn="l"/>
            <a:r>
              <a:rPr lang="en-US" altLang="en-US" sz="900">
                <a:solidFill>
                  <a:schemeClr val="bg2">
                    <a:lumMod val="40000"/>
                    <a:lumOff val="60000"/>
                  </a:schemeClr>
                </a:solidFill>
              </a:rPr>
              <a:t>[Gcastle toolkit] Keli Zhang, Shengyu Zhu, Marcus Kalander, Ignavier Ng, Junjian Ye, Zhitang Chen, and Lujia Pan. gcastle: A python toolbox for causal discovery. arXiv preprint arXiv:2111.15155, 2021.</a:t>
            </a:r>
          </a:p>
        </p:txBody>
      </p:sp>
      <p:pic>
        <p:nvPicPr>
          <p:cNvPr id="3" name="Picture 2" descr="Barplot_Krebs3_Metrics_Error"/>
          <p:cNvPicPr>
            <a:picLocks noChangeAspect="1"/>
          </p:cNvPicPr>
          <p:nvPr/>
        </p:nvPicPr>
        <p:blipFill>
          <a:blip r:embed="rId3"/>
          <a:srcRect l="92364" b="66340"/>
          <a:stretch>
            <a:fillRect/>
          </a:stretch>
        </p:blipFill>
        <p:spPr>
          <a:xfrm>
            <a:off x="6227084" y="1459774"/>
            <a:ext cx="684642" cy="991059"/>
          </a:xfrm>
          <a:prstGeom prst="rect">
            <a:avLst/>
          </a:prstGeom>
        </p:spPr>
      </p:pic>
      <p:pic>
        <p:nvPicPr>
          <p:cNvPr id="2" name="Picture 1" descr="CircleBarplot_Krebs3&amp;NormalizedKrebs3_SID"/>
          <p:cNvPicPr>
            <a:picLocks noChangeAspect="1"/>
          </p:cNvPicPr>
          <p:nvPr/>
        </p:nvPicPr>
        <p:blipFill>
          <a:blip r:embed="rId4"/>
          <a:srcRect t="7380" r="14913" b="-1825"/>
          <a:stretch>
            <a:fillRect/>
          </a:stretch>
        </p:blipFill>
        <p:spPr>
          <a:xfrm>
            <a:off x="6559690" y="2078993"/>
            <a:ext cx="1938851" cy="1976312"/>
          </a:xfrm>
          <a:prstGeom prst="ellipse">
            <a:avLst/>
          </a:prstGeom>
        </p:spPr>
      </p:pic>
      <p:pic>
        <p:nvPicPr>
          <p:cNvPr id="5" name="Picture 4" descr="CircleBarplot_Krebs3&amp;NormalizedKrebs3_SID"/>
          <p:cNvPicPr>
            <a:picLocks noChangeAspect="1"/>
          </p:cNvPicPr>
          <p:nvPr/>
        </p:nvPicPr>
        <p:blipFill>
          <a:blip r:embed="rId4"/>
          <a:srcRect l="74422" b="78911"/>
          <a:stretch>
            <a:fillRect/>
          </a:stretch>
        </p:blipFill>
        <p:spPr>
          <a:xfrm>
            <a:off x="7901959" y="1505252"/>
            <a:ext cx="929188" cy="70353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a:t>
            </a:r>
            <a:r>
              <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3</a:t>
            </a: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a:solidFill>
                  <a:srgbClr val="8C96A8"/>
                </a:solidFill>
                <a:sym typeface="+mn-ea"/>
              </a:rPr>
              <a:t>ExMAG: Causal Graph Learning</a:t>
            </a:r>
            <a:endParaRPr sz="1200" b="0" i="0" u="none" strike="noStrike" cap="none">
              <a:solidFill>
                <a:srgbClr val="8C96A8"/>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8"/>
          <p:cNvSpPr/>
          <p:nvPr/>
        </p:nvSpPr>
        <p:spPr>
          <a:xfrm>
            <a:off x="232410" y="725170"/>
            <a:ext cx="4128135" cy="3429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sz="23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ExMAG</a:t>
            </a: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 Seeing the Unseen</a:t>
            </a:r>
            <a:endParaRPr sz="1200" b="0" i="0" u="none" strike="noStrike" cap="none" dirty="0"/>
          </a:p>
        </p:txBody>
      </p:sp>
      <p:sp>
        <p:nvSpPr>
          <p:cNvPr id="169" name="Google Shape;169;p18"/>
          <p:cNvSpPr/>
          <p:nvPr/>
        </p:nvSpPr>
        <p:spPr>
          <a:xfrm>
            <a:off x="233045" y="1236980"/>
            <a:ext cx="3985260" cy="1162685"/>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Font typeface="Arial" panose="020B0704020202020204"/>
              <a:buNone/>
            </a:pPr>
            <a:r>
              <a:rPr lang="en-GB"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ExMAG</a:t>
            </a:r>
            <a:r>
              <a:rPr lang="en-GB" b="0" i="0" u="none" strike="noStrike" cap="none" dirty="0">
                <a:solidFill>
                  <a:srgbClr val="F0F0F0"/>
                </a:solidFill>
                <a:latin typeface="Arial" panose="020B0704020202020204"/>
                <a:ea typeface="Arial" panose="020B0704020202020204"/>
                <a:cs typeface="Arial" panose="020B0704020202020204"/>
                <a:sym typeface="Arial" panose="020B0704020202020204"/>
              </a:rPr>
              <a:t> learns </a:t>
            </a:r>
            <a:r>
              <a:rPr lang="en-GB" b="0" i="0" u="none" strike="noStrike" cap="none" dirty="0">
                <a:solidFill>
                  <a:srgbClr val="4A90E2"/>
                </a:solidFill>
                <a:latin typeface="Arial" panose="020B0704020202020204"/>
                <a:ea typeface="Arial" panose="020B0704020202020204"/>
                <a:cs typeface="Arial" panose="020B0704020202020204"/>
                <a:sym typeface="Arial" panose="020B0704020202020204"/>
              </a:rPr>
              <a:t>Maximal Ancestral Graphs (MAGs)</a:t>
            </a:r>
            <a:r>
              <a:rPr lang="en-GB" b="0" i="0" u="none" strike="noStrike" cap="none" dirty="0">
                <a:solidFill>
                  <a:srgbClr val="F0F0F0"/>
                </a:solidFill>
                <a:latin typeface="Arial" panose="020B0704020202020204"/>
                <a:ea typeface="Arial" panose="020B0704020202020204"/>
                <a:cs typeface="Arial" panose="020B0704020202020204"/>
                <a:sym typeface="Arial" panose="020B0704020202020204"/>
              </a:rPr>
              <a:t>, which extend DAGs to model hidden variables and bidirected edges for confounding effects.</a:t>
            </a:r>
            <a:endParaRPr b="0" i="0" u="none" strike="noStrike" cap="none" dirty="0"/>
          </a:p>
        </p:txBody>
      </p:sp>
      <p:sp>
        <p:nvSpPr>
          <p:cNvPr id="171" name="Google Shape;171;p18"/>
          <p:cNvSpPr/>
          <p:nvPr/>
        </p:nvSpPr>
        <p:spPr>
          <a:xfrm>
            <a:off x="232410" y="3060700"/>
            <a:ext cx="3782060" cy="234950"/>
          </a:xfrm>
          <a:prstGeom prst="rect">
            <a:avLst/>
          </a:prstGeom>
          <a:noFill/>
          <a:ln>
            <a:noFill/>
          </a:ln>
        </p:spPr>
        <p:txBody>
          <a:bodyPr spcFirstLastPara="1" wrap="square" lIns="0" tIns="0" rIns="0" bIns="0" anchor="ctr" anchorCtr="0">
            <a:noAutofit/>
          </a:bodyPr>
          <a:lstStyle/>
          <a:p>
            <a:pPr marL="285750" marR="0" lvl="0" indent="-285750" algn="l" rtl="0">
              <a:lnSpc>
                <a:spcPct val="120000"/>
              </a:lnSpc>
              <a:spcBef>
                <a:spcPts val="0"/>
              </a:spcBef>
              <a:spcAft>
                <a:spcPts val="0"/>
              </a:spcAft>
              <a:buClr>
                <a:srgbClr val="F0F0F0"/>
              </a:buClr>
              <a:buSzPts val="1100"/>
              <a:buFont typeface="Arial" panose="020B0704020202020204" pitchFamily="34" charset="0"/>
              <a:buChar char="•"/>
            </a:pPr>
            <a:r>
              <a:rPr lang="en-GB" b="0" i="0" u="none" strike="noStrike" cap="none">
                <a:solidFill>
                  <a:srgbClr val="F0F0F0"/>
                </a:solidFill>
                <a:latin typeface="Arial" panose="020B0704020202020204"/>
                <a:ea typeface="Arial" panose="020B0704020202020204"/>
                <a:cs typeface="Arial" panose="020B0704020202020204"/>
                <a:sym typeface="Arial" panose="020B0704020202020204"/>
              </a:rPr>
              <a:t>Accurate discovery with unobserved confounders.</a:t>
            </a:r>
          </a:p>
        </p:txBody>
      </p:sp>
      <p:sp>
        <p:nvSpPr>
          <p:cNvPr id="173" name="Google Shape;173;p18"/>
          <p:cNvSpPr/>
          <p:nvPr/>
        </p:nvSpPr>
        <p:spPr>
          <a:xfrm>
            <a:off x="232410" y="3609340"/>
            <a:ext cx="3782060" cy="191770"/>
          </a:xfrm>
          <a:prstGeom prst="rect">
            <a:avLst/>
          </a:prstGeom>
          <a:noFill/>
          <a:ln>
            <a:noFill/>
          </a:ln>
        </p:spPr>
        <p:txBody>
          <a:bodyPr spcFirstLastPara="1" wrap="square" lIns="0" tIns="0" rIns="0" bIns="0" anchor="ctr" anchorCtr="0">
            <a:noAutofit/>
          </a:bodyPr>
          <a:lstStyle/>
          <a:p>
            <a:pPr marL="285750" marR="0" lvl="0" indent="-285750" algn="l" rtl="0">
              <a:lnSpc>
                <a:spcPct val="120000"/>
              </a:lnSpc>
              <a:spcBef>
                <a:spcPts val="0"/>
              </a:spcBef>
              <a:spcAft>
                <a:spcPts val="0"/>
              </a:spcAft>
              <a:buClr>
                <a:srgbClr val="F0F0F0"/>
              </a:buClr>
              <a:buSzPts val="1100"/>
              <a:buFont typeface="Arial" panose="020B0704020202020204" pitchFamily="34" charset="0"/>
              <a:buChar char="•"/>
            </a:pPr>
            <a:r>
              <a:rPr lang="en-GB" b="0" i="0" u="none" strike="noStrike" cap="none">
                <a:solidFill>
                  <a:srgbClr val="F0F0F0"/>
                </a:solidFill>
                <a:latin typeface="Arial" panose="020B0704020202020204"/>
                <a:ea typeface="Arial" panose="020B0704020202020204"/>
                <a:cs typeface="Arial" panose="020B0704020202020204"/>
                <a:sym typeface="Arial" panose="020B0704020202020204"/>
              </a:rPr>
              <a:t>Improves robustness in real-world applications.</a:t>
            </a:r>
          </a:p>
        </p:txBody>
      </p:sp>
      <p:sp>
        <p:nvSpPr>
          <p:cNvPr id="175" name="Google Shape;175;p18"/>
          <p:cNvSpPr/>
          <p:nvPr/>
        </p:nvSpPr>
        <p:spPr>
          <a:xfrm>
            <a:off x="232410" y="4144645"/>
            <a:ext cx="3782060" cy="234950"/>
          </a:xfrm>
          <a:prstGeom prst="rect">
            <a:avLst/>
          </a:prstGeom>
          <a:noFill/>
          <a:ln>
            <a:noFill/>
          </a:ln>
        </p:spPr>
        <p:txBody>
          <a:bodyPr spcFirstLastPara="1" wrap="square" lIns="0" tIns="0" rIns="0" bIns="0" anchor="ctr" anchorCtr="0">
            <a:noAutofit/>
          </a:bodyPr>
          <a:lstStyle/>
          <a:p>
            <a:pPr marL="285750" marR="0" lvl="0" indent="-285750" algn="l" rtl="0">
              <a:lnSpc>
                <a:spcPct val="120000"/>
              </a:lnSpc>
              <a:spcBef>
                <a:spcPts val="0"/>
              </a:spcBef>
              <a:spcAft>
                <a:spcPts val="0"/>
              </a:spcAft>
              <a:buClr>
                <a:srgbClr val="F0F0F0"/>
              </a:buClr>
              <a:buSzPts val="1100"/>
              <a:buFont typeface="Arial" panose="020B0704020202020204" pitchFamily="34" charset="0"/>
              <a:buChar char="•"/>
            </a:pPr>
            <a:r>
              <a:rPr lang="en-GB" b="0" i="0" u="none" strike="noStrike" cap="none">
                <a:solidFill>
                  <a:srgbClr val="F0F0F0"/>
                </a:solidFill>
                <a:latin typeface="Arial" panose="020B0704020202020204"/>
                <a:ea typeface="Arial" panose="020B0704020202020204"/>
                <a:cs typeface="Arial" panose="020B0704020202020204"/>
                <a:sym typeface="Arial" panose="020B0704020202020204"/>
              </a:rPr>
              <a:t>Provides a more expressive causal representation.</a:t>
            </a:r>
          </a:p>
        </p:txBody>
      </p:sp>
      <p:grpSp>
        <p:nvGrpSpPr>
          <p:cNvPr id="7" name="Group 6"/>
          <p:cNvGrpSpPr/>
          <p:nvPr/>
        </p:nvGrpSpPr>
        <p:grpSpPr>
          <a:xfrm>
            <a:off x="4728270" y="1126490"/>
            <a:ext cx="4276665" cy="3577590"/>
            <a:chOff x="7976" y="4278"/>
            <a:chExt cx="6350" cy="4472"/>
          </a:xfrm>
        </p:grpSpPr>
        <p:sp>
          <p:nvSpPr>
            <p:cNvPr id="4" name="Google Shape;169;p18"/>
            <p:cNvSpPr/>
            <p:nvPr/>
          </p:nvSpPr>
          <p:spPr>
            <a:xfrm>
              <a:off x="7976" y="4278"/>
              <a:ext cx="6350" cy="4472"/>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Font typeface="Arial" panose="020B0704020202020204"/>
                <a:buNone/>
              </a:pPr>
              <a:r>
                <a:rPr lang="en-US" altLang="en-US" b="0" i="0" u="none" strike="noStrike" cap="none" dirty="0">
                  <a:solidFill>
                    <a:srgbClr val="F0F0F0"/>
                  </a:solidFill>
                  <a:latin typeface="Arial" panose="020B0704020202020204"/>
                  <a:ea typeface="Arial" panose="020B0704020202020204"/>
                  <a:cs typeface="Arial" panose="020B0704020202020204"/>
                  <a:sym typeface="Arial" panose="020B0704020202020204"/>
                </a:rPr>
                <a:t>In the paper, we formulize the Causal Graph Learning problem as a Mixed Integer Quadratic Programing (MIQP) problem. The cost function is the following </a:t>
              </a:r>
            </a:p>
            <a:p>
              <a:pPr marL="0" marR="0" lvl="0" indent="0" algn="l" rtl="0">
                <a:lnSpc>
                  <a:spcPct val="130000"/>
                </a:lnSpc>
                <a:spcBef>
                  <a:spcPts val="0"/>
                </a:spcBef>
                <a:spcAft>
                  <a:spcPts val="0"/>
                </a:spcAft>
                <a:buClr>
                  <a:srgbClr val="F0F0F0"/>
                </a:buClr>
                <a:buSzPts val="1200"/>
                <a:buFont typeface="Arial" panose="020B0704020202020204"/>
                <a:buNone/>
              </a:pPr>
              <a:r>
                <a:rPr lang="en-US" altLang="en-US" b="0" i="1" u="none" strike="noStrike" cap="none" dirty="0" err="1">
                  <a:solidFill>
                    <a:srgbClr val="F0F0F0"/>
                  </a:solidFill>
                  <a:latin typeface="Arial Italic" panose="020B0704020202020204" charset="0"/>
                  <a:ea typeface="Arial" panose="020B0704020202020204"/>
                  <a:cs typeface="Arial Italic" panose="020B0704020202020204" charset="0"/>
                  <a:sym typeface="Arial" panose="020B0704020202020204"/>
                </a:rPr>
                <a:t>L</a:t>
              </a:r>
              <a:r>
                <a:rPr lang="en-US" altLang="en-US" b="0" i="1" u="none" strike="noStrike" cap="none" baseline="-25000" dirty="0" err="1">
                  <a:solidFill>
                    <a:srgbClr val="F0F0F0"/>
                  </a:solidFill>
                  <a:latin typeface="Arial Italic" panose="020B0704020202020204" charset="0"/>
                  <a:ea typeface="Arial" panose="020B0704020202020204"/>
                  <a:cs typeface="Arial Italic" panose="020B0704020202020204" charset="0"/>
                  <a:sym typeface="Arial" panose="020B0704020202020204"/>
                </a:rPr>
                <a:t>q</a:t>
              </a:r>
              <a:r>
                <a:rPr lang="en-US" altLang="en-US" b="0" i="0" u="none" strike="noStrike" cap="none" dirty="0">
                  <a:solidFill>
                    <a:srgbClr val="F0F0F0"/>
                  </a:solidFill>
                  <a:latin typeface="Arial" panose="020B0704020202020204"/>
                  <a:ea typeface="Arial" panose="020B0704020202020204"/>
                  <a:cs typeface="Arial" panose="020B0704020202020204"/>
                  <a:sym typeface="Arial" panose="020B0704020202020204"/>
                </a:rPr>
                <a:t> norm:</a:t>
              </a: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sz="1200" b="0" i="0" u="none" strike="noStrike" cap="none" dirty="0">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sz="1200" b="0" i="0" u="none" strike="noStrike" cap="none" dirty="0">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sz="1200" b="0" i="0" u="none" strike="noStrike" cap="none" dirty="0">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US" sz="1200" b="0" i="0" u="none" strike="noStrike" cap="none" dirty="0">
                <a:solidFill>
                  <a:srgbClr val="F0F0F0"/>
                </a:solidFill>
                <a:latin typeface="Arial" panose="020B0704020202020204"/>
                <a:ea typeface="Arial" panose="020B0704020202020204"/>
                <a:cs typeface="Arial" panose="020B0704020202020204"/>
                <a:sym typeface="Arial" panose="020B0704020202020204"/>
              </a:endParaRPr>
            </a:p>
            <a:p>
              <a:pPr marL="0" marR="0" lvl="0" indent="0" algn="l" rtl="0">
                <a:lnSpc>
                  <a:spcPct val="130000"/>
                </a:lnSpc>
                <a:spcBef>
                  <a:spcPts val="0"/>
                </a:spcBef>
                <a:spcAft>
                  <a:spcPts val="0"/>
                </a:spcAft>
                <a:buClr>
                  <a:srgbClr val="F0F0F0"/>
                </a:buClr>
                <a:buSzPts val="1200"/>
                <a:buFont typeface="Arial" panose="020B0704020202020204"/>
                <a:buNone/>
              </a:pP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where:</a:t>
              </a: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000" b="0" i="1" u="none" strike="noStrike" cap="none" dirty="0" err="1">
                  <a:solidFill>
                    <a:srgbClr val="F0F0F0"/>
                  </a:solidFill>
                  <a:latin typeface="Arial Italic" panose="020B0704020202020204" charset="0"/>
                  <a:ea typeface="Arial" panose="020B0704020202020204"/>
                  <a:cs typeface="Arial Italic" panose="020B0704020202020204" charset="0"/>
                  <a:sym typeface="Arial" panose="020B0704020202020204"/>
                </a:rPr>
                <a:t>Y</a:t>
              </a:r>
              <a:r>
                <a:rPr lang="en-US" altLang="en-US" sz="1000" b="0" i="1" u="none" strike="noStrike" cap="none" baseline="-25000" dirty="0" err="1">
                  <a:solidFill>
                    <a:srgbClr val="F0F0F0"/>
                  </a:solidFill>
                  <a:latin typeface="Arial Italic" panose="020B0704020202020204" charset="0"/>
                  <a:ea typeface="Arial" panose="020B0704020202020204"/>
                  <a:cs typeface="Arial Italic" panose="020B0704020202020204" charset="0"/>
                  <a:sym typeface="Arial" panose="020B0704020202020204"/>
                </a:rPr>
                <a:t>i,m</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represents the value of the </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m</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a:t>
              </a:r>
              <a:r>
                <a:rPr lang="en-US" altLang="en-US" sz="10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th</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variable for the </a:t>
              </a:r>
              <a:r>
                <a:rPr lang="en-US" altLang="en-US" sz="1000" b="0" i="1" u="none" strike="noStrike" cap="none" dirty="0" err="1">
                  <a:solidFill>
                    <a:srgbClr val="F0F0F0"/>
                  </a:solidFill>
                  <a:latin typeface="Arial Italic" panose="020B0704020202020204" charset="0"/>
                  <a:ea typeface="Arial" panose="020B0704020202020204"/>
                  <a:cs typeface="Arial Italic" panose="020B0704020202020204" charset="0"/>
                  <a:sym typeface="Arial" panose="020B0704020202020204"/>
                </a:rPr>
                <a:t>i</a:t>
              </a:r>
              <a:r>
                <a:rPr lang="en-US" altLang="en-US" sz="10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-th</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data point;</a:t>
              </a: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000" b="0" i="1" u="none" strike="noStrike" cap="none" dirty="0" err="1">
                  <a:solidFill>
                    <a:srgbClr val="F0F0F0"/>
                  </a:solidFill>
                  <a:latin typeface="Arial Italic" panose="020B0704020202020204" charset="0"/>
                  <a:ea typeface="Arial" panose="020B0704020202020204"/>
                  <a:cs typeface="Arial Italic" panose="020B0704020202020204" charset="0"/>
                  <a:sym typeface="Arial" panose="020B0704020202020204"/>
                </a:rPr>
                <a:t>w</a:t>
              </a:r>
              <a:r>
                <a:rPr lang="en-US" altLang="en-US" sz="1000" b="0" i="1" u="none" strike="noStrike" cap="none" baseline="-25000" dirty="0" err="1">
                  <a:solidFill>
                    <a:srgbClr val="F0F0F0"/>
                  </a:solidFill>
                  <a:latin typeface="Arial Italic" panose="020B0704020202020204" charset="0"/>
                  <a:ea typeface="Arial" panose="020B0704020202020204"/>
                  <a:cs typeface="Arial Italic" panose="020B0704020202020204" charset="0"/>
                  <a:sym typeface="Arial" panose="020B0704020202020204"/>
                </a:rPr>
                <a:t>j,m</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represents the weight of the edge from variable </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m</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to variable</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 j</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a:t>
              </a: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000" b="0" i="1" u="none" strike="noStrike" cap="none" dirty="0" err="1">
                  <a:solidFill>
                    <a:srgbClr val="F0F0F0"/>
                  </a:solidFill>
                  <a:latin typeface="Arial Italic" panose="020B0704020202020204" charset="0"/>
                  <a:ea typeface="Arial" panose="020B0704020202020204"/>
                  <a:cs typeface="Arial Italic" panose="020B0704020202020204" charset="0"/>
                  <a:sym typeface="Arial" panose="020B0704020202020204"/>
                </a:rPr>
                <a:t>e</a:t>
              </a:r>
              <a:r>
                <a:rPr lang="en-US" altLang="en-US" sz="1000" b="0" i="1" u="none" strike="noStrike" cap="none" baseline="-25000" dirty="0" err="1">
                  <a:solidFill>
                    <a:srgbClr val="F0F0F0"/>
                  </a:solidFill>
                  <a:latin typeface="Arial Italic" panose="020B0704020202020204" charset="0"/>
                  <a:ea typeface="Arial" panose="020B0704020202020204"/>
                  <a:cs typeface="Arial Italic" panose="020B0704020202020204" charset="0"/>
                  <a:sym typeface="Arial" panose="020B0704020202020204"/>
                </a:rPr>
                <a:t>j,m</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is the binary decision variable indicating a directed edge  </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j</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 m</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a:t>
              </a: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000" b="0" i="1" u="none" strike="noStrike" cap="none" dirty="0" err="1">
                  <a:solidFill>
                    <a:srgbClr val="F0F0F0"/>
                  </a:solidFill>
                  <a:latin typeface="Arial Italic" panose="020B0704020202020204" charset="0"/>
                  <a:ea typeface="Arial" panose="020B0704020202020204"/>
                  <a:cs typeface="Arial Italic" panose="020B0704020202020204" charset="0"/>
                  <a:sym typeface="Arial" panose="020B0704020202020204"/>
                </a:rPr>
                <a:t>b</a:t>
              </a:r>
              <a:r>
                <a:rPr lang="en-US" altLang="en-US" sz="1000" b="0" i="1" u="none" strike="noStrike" cap="none" baseline="-25000" dirty="0" err="1">
                  <a:solidFill>
                    <a:srgbClr val="F0F0F0"/>
                  </a:solidFill>
                  <a:latin typeface="Arial Italic" panose="020B0704020202020204" charset="0"/>
                  <a:ea typeface="Arial" panose="020B0704020202020204"/>
                  <a:cs typeface="Arial Italic" panose="020B0704020202020204" charset="0"/>
                  <a:sym typeface="Arial" panose="020B0704020202020204"/>
                </a:rPr>
                <a:t>j,m</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is the binary decision variable indicating a bidirected edge </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 j</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 m</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a:t>
              </a: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000" b="0" i="1" u="none" strike="noStrike" cap="none" dirty="0" err="1">
                  <a:solidFill>
                    <a:srgbClr val="F0F0F0"/>
                  </a:solidFill>
                  <a:latin typeface="Arial Italic" panose="020B0704020202020204" charset="0"/>
                  <a:ea typeface="Arial" panose="020B0704020202020204"/>
                  <a:cs typeface="Arial Italic" panose="020B0704020202020204" charset="0"/>
                  <a:sym typeface="Arial" panose="020B0704020202020204"/>
                </a:rPr>
                <a:t>λ</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 </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en-US" sz="10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ℝ</a:t>
              </a:r>
              <a:r>
                <a:rPr lang="en-US" altLang="en-US" sz="1000" b="0" i="0" u="none" strike="noStrike" cap="none" baseline="30000" dirty="0">
                  <a:solidFill>
                    <a:srgbClr val="F0F0F0"/>
                  </a:solidFill>
                  <a:latin typeface="Arial" panose="020B0704020202020204"/>
                  <a:ea typeface="Arial" panose="020B0704020202020204"/>
                  <a:cs typeface="Arial" panose="020B0704020202020204"/>
                  <a:sym typeface="Arial" panose="020B0704020202020204"/>
                </a:rPr>
                <a:t>+</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is a </a:t>
              </a:r>
              <a:r>
                <a:rPr lang="en-US" altLang="en-US" sz="10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regularisation</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parameter;</a:t>
              </a: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The exponent </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q</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en-US" sz="10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ℕ</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can take values </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q</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 1 or </a:t>
              </a:r>
              <a:r>
                <a:rPr lang="en-US" altLang="en-US" sz="1000" b="0" i="1" u="none" strike="noStrike" cap="none" dirty="0">
                  <a:solidFill>
                    <a:srgbClr val="F0F0F0"/>
                  </a:solidFill>
                  <a:latin typeface="Arial Italic" panose="020B0704020202020204" charset="0"/>
                  <a:ea typeface="Arial" panose="020B0704020202020204"/>
                  <a:cs typeface="Arial Italic" panose="020B0704020202020204" charset="0"/>
                  <a:sym typeface="Arial" panose="020B0704020202020204"/>
                </a:rPr>
                <a:t>q</a:t>
              </a:r>
              <a:r>
                <a:rPr lang="en-US" altLang="en-US" sz="1000" b="0" i="0" u="none" strike="noStrike" cap="none" dirty="0">
                  <a:solidFill>
                    <a:srgbClr val="F0F0F0"/>
                  </a:solidFill>
                  <a:latin typeface="Arial" panose="020B0704020202020204"/>
                  <a:ea typeface="Arial" panose="020B0704020202020204"/>
                  <a:cs typeface="Arial" panose="020B0704020202020204"/>
                  <a:sym typeface="Arial" panose="020B0704020202020204"/>
                </a:rPr>
                <a:t> = 2.</a:t>
              </a:r>
              <a:endParaRPr sz="1000" b="0" i="0" u="none" strike="noStrike" cap="none" dirty="0"/>
            </a:p>
          </p:txBody>
        </p:sp>
        <p:pic>
          <p:nvPicPr>
            <p:cNvPr id="9" name="334E55B0-647D-440b-865C-3EC943EB4CBC-4" descr="/private/var/folders/3m/79tl3y611yb3nh_j7ws55tvw0000gn/T/com.kingsoft.wpsoffice.mac.global/wpsoffice.WPndGrwpsoffice"/>
            <p:cNvPicPr>
              <a:picLocks noChangeAspect="1"/>
            </p:cNvPicPr>
            <p:nvPr/>
          </p:nvPicPr>
          <p:blipFill>
            <a:blip r:embed="rId3"/>
            <a:stretch>
              <a:fillRect/>
            </a:stretch>
          </p:blipFill>
          <p:spPr>
            <a:xfrm>
              <a:off x="7977" y="5842"/>
              <a:ext cx="6277" cy="1040"/>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3" grpId="0"/>
      <p:bldP spid="17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0"/>
          <p:cNvSpPr/>
          <p:nvPr/>
        </p:nvSpPr>
        <p:spPr>
          <a:xfrm>
            <a:off x="0" y="190500"/>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GB" sz="23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ExMAG</a:t>
            </a: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P</a:t>
            </a:r>
            <a:r>
              <a:rPr lang="en-GB" sz="23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erform</a:t>
            </a:r>
            <a:r>
              <a:rPr lang="en-US" altLang="en-GB" sz="23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ance</a:t>
            </a:r>
            <a:endParaRPr sz="1200" b="0" i="0" u="none" strike="noStrike" cap="none" dirty="0"/>
          </a:p>
        </p:txBody>
      </p:sp>
      <p:sp>
        <p:nvSpPr>
          <p:cNvPr id="199" name="Google Shape;199;p20"/>
          <p:cNvSpPr/>
          <p:nvPr/>
        </p:nvSpPr>
        <p:spPr>
          <a:xfrm>
            <a:off x="190500" y="872490"/>
            <a:ext cx="4267200" cy="3563620"/>
          </a:xfrm>
          <a:custGeom>
            <a:avLst/>
            <a:gdLst/>
            <a:ahLst/>
            <a:cxnLst/>
            <a:rect l="l" t="t" r="r" b="b"/>
            <a:pathLst>
              <a:path w="5689600" h="5080000" extrusionOk="0">
                <a:moveTo>
                  <a:pt x="101600" y="0"/>
                </a:moveTo>
                <a:lnTo>
                  <a:pt x="5588000" y="0"/>
                </a:lnTo>
                <a:cubicBezTo>
                  <a:pt x="5644075" y="0"/>
                  <a:pt x="5689600" y="45525"/>
                  <a:pt x="5689600" y="101600"/>
                </a:cubicBezTo>
                <a:lnTo>
                  <a:pt x="5689600" y="4978400"/>
                </a:lnTo>
                <a:cubicBezTo>
                  <a:pt x="5689600" y="5034475"/>
                  <a:pt x="5644075" y="5080000"/>
                  <a:pt x="5588000" y="5080000"/>
                </a:cubicBezTo>
                <a:lnTo>
                  <a:pt x="101600" y="5080000"/>
                </a:lnTo>
                <a:cubicBezTo>
                  <a:pt x="45525" y="5080000"/>
                  <a:pt x="0" y="5034475"/>
                  <a:pt x="0" y="4978400"/>
                </a:cubicBezTo>
                <a:lnTo>
                  <a:pt x="0" y="101600"/>
                </a:lnTo>
                <a:cubicBezTo>
                  <a:pt x="0" y="45525"/>
                  <a:pt x="45525" y="0"/>
                  <a:pt x="101600"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00" name="Google Shape;200;p20"/>
          <p:cNvSpPr/>
          <p:nvPr/>
        </p:nvSpPr>
        <p:spPr>
          <a:xfrm>
            <a:off x="400685" y="958215"/>
            <a:ext cx="3963035" cy="2667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8C96A8"/>
              </a:buClr>
              <a:buSzPts val="1400"/>
              <a:buFont typeface="Arial" panose="020B0704020202020204"/>
              <a:buNone/>
            </a:pPr>
            <a:r>
              <a:rPr lang="en-US" altLang="en-US" sz="1200" b="0" i="0" u="none" strike="noStrike" cap="none" dirty="0">
                <a:solidFill>
                  <a:srgbClr val="8C96A8"/>
                </a:solidFill>
                <a:latin typeface="Arial" panose="020B0704020202020204"/>
                <a:ea typeface="Arial" panose="020B0704020202020204"/>
                <a:cs typeface="Arial" panose="020B0704020202020204"/>
                <a:sym typeface="Arial" panose="020B0704020202020204"/>
              </a:rPr>
              <a:t>Comparisons Between </a:t>
            </a:r>
            <a:r>
              <a:rPr lang="en-US" altLang="en-US" sz="1200" b="0" i="0" u="none" strike="noStrike" cap="none" dirty="0" err="1">
                <a:solidFill>
                  <a:srgbClr val="8C96A8"/>
                </a:solidFill>
                <a:latin typeface="Arial" panose="020B0704020202020204"/>
                <a:ea typeface="Arial" panose="020B0704020202020204"/>
                <a:cs typeface="Arial" panose="020B0704020202020204"/>
                <a:sym typeface="Arial" panose="020B0704020202020204"/>
              </a:rPr>
              <a:t>ExMAG</a:t>
            </a:r>
            <a:r>
              <a:rPr lang="en-US" altLang="en-US" sz="1200" b="0" i="0" u="none" strike="noStrike" cap="none" dirty="0">
                <a:solidFill>
                  <a:srgbClr val="8C96A8"/>
                </a:solidFill>
                <a:latin typeface="Arial" panose="020B0704020202020204"/>
                <a:ea typeface="Arial" panose="020B0704020202020204"/>
                <a:cs typeface="Arial" panose="020B0704020202020204"/>
                <a:sym typeface="Arial" panose="020B0704020202020204"/>
              </a:rPr>
              <a:t> and FCI </a:t>
            </a:r>
            <a:r>
              <a:rPr lang="en-US" altLang="zh-CN" sz="1200" b="0" i="0" u="none" strike="noStrike" cap="none" dirty="0">
                <a:solidFill>
                  <a:srgbClr val="8C96A8"/>
                </a:solidFill>
                <a:latin typeface="Arial" panose="020B0704020202020204"/>
                <a:ea typeface="Arial" panose="020B0704020202020204"/>
                <a:cs typeface="Arial" panose="020B0704020202020204"/>
                <a:sym typeface="Arial" panose="020B0704020202020204"/>
              </a:rPr>
              <a:t>A</a:t>
            </a:r>
            <a:r>
              <a:rPr lang="en-US" altLang="en-US" sz="1200" b="0" i="0" u="none" strike="noStrike" cap="none" dirty="0">
                <a:solidFill>
                  <a:srgbClr val="8C96A8"/>
                </a:solidFill>
                <a:latin typeface="Arial" panose="020B0704020202020204"/>
                <a:ea typeface="Arial" panose="020B0704020202020204"/>
                <a:cs typeface="Arial" panose="020B0704020202020204"/>
                <a:sym typeface="Arial" panose="020B0704020202020204"/>
              </a:rPr>
              <a:t>lgorithm</a:t>
            </a:r>
            <a:r>
              <a:rPr lang="en-US" altLang="en-US" sz="1200" dirty="0">
                <a:solidFill>
                  <a:srgbClr val="8C96A8"/>
                </a:solidFill>
              </a:rPr>
              <a:t>s</a:t>
            </a:r>
            <a:endParaRPr sz="1200" b="0" i="0" u="none" strike="noStrike" cap="none" dirty="0"/>
          </a:p>
        </p:txBody>
      </p:sp>
      <p:sp>
        <p:nvSpPr>
          <p:cNvPr id="201" name="Google Shape;201;p20"/>
          <p:cNvSpPr/>
          <p:nvPr/>
        </p:nvSpPr>
        <p:spPr>
          <a:xfrm>
            <a:off x="254000" y="1224915"/>
            <a:ext cx="410972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US" altLang="en-US" sz="1100" b="0" i="0" u="none" strike="noStrike" cap="none">
                <a:solidFill>
                  <a:schemeClr val="tx1">
                    <a:lumMod val="20000"/>
                    <a:lumOff val="80000"/>
                  </a:schemeClr>
                </a:solidFill>
              </a:rPr>
              <a:t>SHD values for different settings of graph</a:t>
            </a:r>
          </a:p>
        </p:txBody>
      </p:sp>
      <p:sp>
        <p:nvSpPr>
          <p:cNvPr id="203" name="Google Shape;203;p20"/>
          <p:cNvSpPr/>
          <p:nvPr/>
        </p:nvSpPr>
        <p:spPr>
          <a:xfrm>
            <a:off x="4686300" y="871855"/>
            <a:ext cx="4267200" cy="3564890"/>
          </a:xfrm>
          <a:custGeom>
            <a:avLst/>
            <a:gdLst/>
            <a:ahLst/>
            <a:cxnLst/>
            <a:rect l="l" t="t" r="r" b="b"/>
            <a:pathLst>
              <a:path w="5689600" h="5080000" extrusionOk="0">
                <a:moveTo>
                  <a:pt x="101600" y="0"/>
                </a:moveTo>
                <a:lnTo>
                  <a:pt x="5588000" y="0"/>
                </a:lnTo>
                <a:cubicBezTo>
                  <a:pt x="5644075" y="0"/>
                  <a:pt x="5689600" y="45525"/>
                  <a:pt x="5689600" y="101600"/>
                </a:cubicBezTo>
                <a:lnTo>
                  <a:pt x="5689600" y="4978400"/>
                </a:lnTo>
                <a:cubicBezTo>
                  <a:pt x="5689600" y="5034475"/>
                  <a:pt x="5644075" y="5080000"/>
                  <a:pt x="5588000" y="5080000"/>
                </a:cubicBezTo>
                <a:lnTo>
                  <a:pt x="101600" y="5080000"/>
                </a:lnTo>
                <a:cubicBezTo>
                  <a:pt x="45525" y="5080000"/>
                  <a:pt x="0" y="5034475"/>
                  <a:pt x="0" y="4978400"/>
                </a:cubicBezTo>
                <a:lnTo>
                  <a:pt x="0" y="101600"/>
                </a:lnTo>
                <a:cubicBezTo>
                  <a:pt x="0" y="45525"/>
                  <a:pt x="45525" y="0"/>
                  <a:pt x="101600"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04" name="Google Shape;204;p20"/>
          <p:cNvSpPr/>
          <p:nvPr/>
        </p:nvSpPr>
        <p:spPr>
          <a:xfrm>
            <a:off x="4768215" y="958215"/>
            <a:ext cx="4378325" cy="2667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8C96A8"/>
              </a:buClr>
              <a:buSzPts val="1400"/>
              <a:buFont typeface="Arial" panose="020B0704020202020204"/>
              <a:buNone/>
            </a:pPr>
            <a:r>
              <a:rPr lang="en-US" altLang="en-US" sz="1200" b="0" i="0" u="none" strike="noStrike" cap="none">
                <a:solidFill>
                  <a:srgbClr val="8C96A8"/>
                </a:solidFill>
                <a:latin typeface="Arial" panose="020B0704020202020204"/>
                <a:ea typeface="Arial" panose="020B0704020202020204"/>
                <a:cs typeface="Arial" panose="020B0704020202020204"/>
                <a:sym typeface="Arial" panose="020B0704020202020204"/>
              </a:rPr>
              <a:t>Comparisons Between ExMAG, IP4AncADMG, PBMs and FCI </a:t>
            </a:r>
            <a:endParaRPr lang="en-US" altLang="en-GB" sz="1200" b="0" i="0" u="none" strike="noStrike" cap="none">
              <a:solidFill>
                <a:srgbClr val="8C96A8"/>
              </a:solidFill>
              <a:latin typeface="Arial" panose="020B0704020202020204"/>
              <a:ea typeface="Arial" panose="020B0704020202020204"/>
              <a:cs typeface="Arial" panose="020B0704020202020204"/>
              <a:sym typeface="Arial" panose="020B0704020202020204"/>
            </a:endParaRPr>
          </a:p>
        </p:txBody>
      </p:sp>
      <p:sp>
        <p:nvSpPr>
          <p:cNvPr id="205" name="Google Shape;205;p20"/>
          <p:cNvSpPr/>
          <p:nvPr/>
        </p:nvSpPr>
        <p:spPr>
          <a:xfrm>
            <a:off x="4768215" y="1184910"/>
            <a:ext cx="409321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 Runtime and </a:t>
            </a:r>
            <a:r>
              <a:rPr lang="en-US" altLang="en-US" sz="1100">
                <a:solidFill>
                  <a:schemeClr val="tx1">
                    <a:lumMod val="20000"/>
                    <a:lumOff val="80000"/>
                  </a:schemeClr>
                </a:solidFill>
                <a:sym typeface="+mn-ea"/>
              </a:rPr>
              <a:t>SHD values</a:t>
            </a:r>
            <a:endParaRPr sz="1200" b="0" i="0" u="none" strike="noStrike" cap="none"/>
          </a:p>
        </p:txBody>
      </p:sp>
      <p:pic>
        <p:nvPicPr>
          <p:cNvPr id="6" name="Picture 5" descr="icml2025_best_shd_ext (1)"/>
          <p:cNvPicPr>
            <a:picLocks noChangeAspect="1"/>
          </p:cNvPicPr>
          <p:nvPr/>
        </p:nvPicPr>
        <p:blipFill>
          <a:blip r:embed="rId3"/>
          <a:stretch>
            <a:fillRect/>
          </a:stretch>
        </p:blipFill>
        <p:spPr>
          <a:xfrm>
            <a:off x="269240" y="1565910"/>
            <a:ext cx="4094480" cy="2760980"/>
          </a:xfrm>
          <a:prstGeom prst="rect">
            <a:avLst/>
          </a:prstGeom>
        </p:spPr>
      </p:pic>
      <p:grpSp>
        <p:nvGrpSpPr>
          <p:cNvPr id="5" name="Group 4"/>
          <p:cNvGrpSpPr/>
          <p:nvPr/>
        </p:nvGrpSpPr>
        <p:grpSpPr>
          <a:xfrm>
            <a:off x="4768215" y="1565910"/>
            <a:ext cx="4094480" cy="2760980"/>
            <a:chOff x="7509" y="2379"/>
            <a:chExt cx="6448" cy="4348"/>
          </a:xfrm>
        </p:grpSpPr>
        <p:pic>
          <p:nvPicPr>
            <p:cNvPr id="3" name="Picture 2" descr="nips2025_2_runtime (1)"/>
            <p:cNvPicPr>
              <a:picLocks noChangeAspect="1"/>
            </p:cNvPicPr>
            <p:nvPr/>
          </p:nvPicPr>
          <p:blipFill>
            <a:blip r:embed="rId4"/>
            <a:stretch>
              <a:fillRect/>
            </a:stretch>
          </p:blipFill>
          <p:spPr>
            <a:xfrm>
              <a:off x="7509" y="2379"/>
              <a:ext cx="6448" cy="2367"/>
            </a:xfrm>
            <a:prstGeom prst="rect">
              <a:avLst/>
            </a:prstGeom>
          </p:spPr>
        </p:pic>
        <p:pic>
          <p:nvPicPr>
            <p:cNvPr id="2" name="Picture 1" descr="nips2025_2_best_shd (1)"/>
            <p:cNvPicPr>
              <a:picLocks noChangeAspect="1"/>
            </p:cNvPicPr>
            <p:nvPr/>
          </p:nvPicPr>
          <p:blipFill>
            <a:blip r:embed="rId5"/>
            <a:srcRect t="10986"/>
            <a:stretch>
              <a:fillRect/>
            </a:stretch>
          </p:blipFill>
          <p:spPr>
            <a:xfrm>
              <a:off x="7509" y="4037"/>
              <a:ext cx="6447" cy="2690"/>
            </a:xfrm>
            <a:prstGeom prst="rect">
              <a:avLst/>
            </a:prstGeom>
          </p:spPr>
        </p:pic>
        <p:pic>
          <p:nvPicPr>
            <p:cNvPr id="4" name="Picture 3" descr="nips2025_2_best_shd (1)"/>
            <p:cNvPicPr>
              <a:picLocks noChangeAspect="1"/>
            </p:cNvPicPr>
            <p:nvPr/>
          </p:nvPicPr>
          <p:blipFill>
            <a:blip r:embed="rId5"/>
            <a:srcRect l="94974" t="2581" b="10291"/>
            <a:stretch>
              <a:fillRect/>
            </a:stretch>
          </p:blipFill>
          <p:spPr>
            <a:xfrm>
              <a:off x="13631" y="3952"/>
              <a:ext cx="324" cy="2633"/>
            </a:xfrm>
            <a:prstGeom prst="rect">
              <a:avLst/>
            </a:prstGeom>
          </p:spPr>
        </p:pic>
      </p:grpSp>
      <p:sp>
        <p:nvSpPr>
          <p:cNvPr id="21" name="Text Placeholder 20"/>
          <p:cNvSpPr>
            <a:spLocks noGrp="1"/>
          </p:cNvSpPr>
          <p:nvPr>
            <p:ph type="body" idx="1"/>
          </p:nvPr>
        </p:nvSpPr>
        <p:spPr>
          <a:xfrm>
            <a:off x="-97790" y="4528820"/>
            <a:ext cx="9241790" cy="605790"/>
          </a:xfrm>
        </p:spPr>
        <p:txBody>
          <a:bodyPr wrap="square"/>
          <a:lstStyle/>
          <a:p>
            <a:pPr algn="l"/>
            <a:r>
              <a:rPr lang="en-US" altLang="en-US" sz="700" dirty="0">
                <a:solidFill>
                  <a:schemeClr val="bg2">
                    <a:lumMod val="40000"/>
                    <a:lumOff val="60000"/>
                  </a:schemeClr>
                </a:solidFill>
              </a:rPr>
              <a:t>[IP4AncADMG] Rui Chen, </a:t>
            </a:r>
            <a:r>
              <a:rPr lang="en-US" altLang="en-US" sz="700" dirty="0" err="1">
                <a:solidFill>
                  <a:schemeClr val="bg2">
                    <a:lumMod val="40000"/>
                    <a:lumOff val="60000"/>
                  </a:schemeClr>
                </a:solidFill>
              </a:rPr>
              <a:t>Sanjeeb</a:t>
            </a:r>
            <a:r>
              <a:rPr lang="en-US" altLang="en-US" sz="700" dirty="0">
                <a:solidFill>
                  <a:schemeClr val="bg2">
                    <a:lumMod val="40000"/>
                    <a:lumOff val="60000"/>
                  </a:schemeClr>
                </a:solidFill>
              </a:rPr>
              <a:t> Dash, and Tian Gao. Integer programming for causal structure learning in the presence of latent variables. In International Conference on Machine Learning, pages 1550–1560. PMLR, 2021. </a:t>
            </a:r>
          </a:p>
          <a:p>
            <a:pPr algn="l"/>
            <a:r>
              <a:rPr lang="en-US" altLang="en-US" sz="700" dirty="0">
                <a:solidFill>
                  <a:schemeClr val="bg2">
                    <a:lumMod val="40000"/>
                    <a:lumOff val="60000"/>
                  </a:schemeClr>
                </a:solidFill>
              </a:rPr>
              <a:t>[PBMs] </a:t>
            </a:r>
            <a:r>
              <a:rPr lang="en-US" altLang="en-US" sz="700" dirty="0" err="1">
                <a:solidFill>
                  <a:schemeClr val="bg2">
                    <a:lumMod val="40000"/>
                    <a:lumOff val="60000"/>
                  </a:schemeClr>
                </a:solidFill>
              </a:rPr>
              <a:t>Sanjeeb</a:t>
            </a:r>
            <a:r>
              <a:rPr lang="en-US" altLang="en-US" sz="700" dirty="0">
                <a:solidFill>
                  <a:schemeClr val="bg2">
                    <a:lumMod val="40000"/>
                    <a:lumOff val="60000"/>
                  </a:schemeClr>
                </a:solidFill>
              </a:rPr>
              <a:t> Dash, Joao Goncalves, and Tian Gao. Integer programming based methods and heuristics for causal graph learning. In The 28th International Conference on Artificial Intelligence and Statistics, 2025. </a:t>
            </a:r>
          </a:p>
          <a:p>
            <a:pPr algn="l"/>
            <a:r>
              <a:rPr lang="en-US" altLang="en-US" sz="700" dirty="0">
                <a:solidFill>
                  <a:schemeClr val="bg2">
                    <a:lumMod val="40000"/>
                    <a:lumOff val="60000"/>
                  </a:schemeClr>
                </a:solidFill>
              </a:rPr>
              <a:t>[FCI] Peter </a:t>
            </a:r>
            <a:r>
              <a:rPr lang="en-US" altLang="en-US" sz="700" dirty="0" err="1">
                <a:solidFill>
                  <a:schemeClr val="bg2">
                    <a:lumMod val="40000"/>
                    <a:lumOff val="60000"/>
                  </a:schemeClr>
                </a:solidFill>
              </a:rPr>
              <a:t>Spirtes</a:t>
            </a:r>
            <a:r>
              <a:rPr lang="en-US" altLang="en-US" sz="700" dirty="0">
                <a:solidFill>
                  <a:schemeClr val="bg2">
                    <a:lumMod val="40000"/>
                    <a:lumOff val="60000"/>
                  </a:schemeClr>
                </a:solidFill>
              </a:rPr>
              <a:t>, Christopher Meek, and Thomas Richardson. Causal inference in the presence of latent variables and selection bias. In Proceedings of the Eleventh Conference on Uncertainty in Artificial Intelligence, UAI’95, pages 499–506, San Francisco, CA, USA, August 1995. Morgan Kaufmann Publishers Inc. ISBN 978-1-55860-385-1.</a:t>
            </a:r>
          </a:p>
          <a:p>
            <a:pPr algn="l"/>
            <a:endParaRPr lang="en-US" altLang="en-US" sz="700" dirty="0">
              <a:solidFill>
                <a:schemeClr val="bg2">
                  <a:lumMod val="40000"/>
                  <a:lumOff val="60000"/>
                </a:schemeClr>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a:t>
            </a:r>
            <a:r>
              <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4</a:t>
            </a: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US" altLang="en-US" sz="3300">
                <a:solidFill>
                  <a:srgbClr val="8C96A8"/>
                </a:solidFill>
                <a:sym typeface="+mn-ea"/>
              </a:rPr>
              <a:t>Joint Learning Problem</a:t>
            </a:r>
          </a:p>
          <a:p>
            <a:pPr marL="0" marR="0" lvl="0" indent="0" algn="l" rtl="0">
              <a:lnSpc>
                <a:spcPct val="100000"/>
              </a:lnSpc>
              <a:spcBef>
                <a:spcPts val="0"/>
              </a:spcBef>
              <a:spcAft>
                <a:spcPts val="0"/>
              </a:spcAft>
              <a:buClr>
                <a:srgbClr val="FFFFFF"/>
              </a:buClr>
              <a:buSzPts val="3300"/>
              <a:buFont typeface="Arial" panose="020B0704020202020204"/>
              <a:buNone/>
            </a:pPr>
            <a:endParaRPr lang="en-US" altLang="en-US" sz="3300">
              <a:solidFill>
                <a:srgbClr val="8C96A8"/>
              </a:solidFill>
              <a:sym typeface="+mn-ea"/>
            </a:endParaRPr>
          </a:p>
          <a:p>
            <a:pPr marL="0" marR="0" lvl="0" indent="0" algn="l" rtl="0">
              <a:lnSpc>
                <a:spcPct val="100000"/>
              </a:lnSpc>
              <a:spcBef>
                <a:spcPts val="0"/>
              </a:spcBef>
              <a:spcAft>
                <a:spcPts val="0"/>
              </a:spcAft>
              <a:buClr>
                <a:srgbClr val="FFFFFF"/>
              </a:buClr>
              <a:buSzPts val="3300"/>
              <a:buFont typeface="Arial" panose="020B0704020202020204"/>
              <a:buNone/>
            </a:pPr>
            <a:endParaRPr lang="en-US" altLang="en-US" sz="3300">
              <a:solidFill>
                <a:srgbClr val="8C96A8"/>
              </a:solidFill>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2"/>
          <p:cNvSpPr/>
          <p:nvPr/>
        </p:nvSpPr>
        <p:spPr>
          <a:xfrm>
            <a:off x="190500" y="190500"/>
            <a:ext cx="6404610" cy="6858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Joint Learning </a:t>
            </a:r>
            <a:r>
              <a:rPr lang="en-US" altLang="en-GB" sz="1800" b="0" i="0" u="none" strike="noStrike" cap="none" dirty="0">
                <a:solidFill>
                  <a:srgbClr val="8C96A8"/>
                </a:solidFill>
                <a:latin typeface="Arial" panose="020B0704020202020204"/>
                <a:ea typeface="Arial" panose="020B0704020202020204"/>
                <a:cs typeface="Arial" panose="020B0704020202020204"/>
                <a:sym typeface="Arial" panose="020B0704020202020204"/>
              </a:rPr>
              <a:t>of Complex </a:t>
            </a:r>
            <a:r>
              <a:rPr lang="en-GB" sz="1800" b="0" i="0" u="none" strike="noStrike" cap="none" dirty="0">
                <a:solidFill>
                  <a:srgbClr val="8C96A8"/>
                </a:solidFill>
                <a:latin typeface="Arial" panose="020B0704020202020204"/>
                <a:ea typeface="Arial" panose="020B0704020202020204"/>
                <a:cs typeface="Arial" panose="020B0704020202020204"/>
                <a:sym typeface="Arial" panose="020B0704020202020204"/>
              </a:rPr>
              <a:t>Dynamical Systems</a:t>
            </a:r>
          </a:p>
        </p:txBody>
      </p:sp>
      <p:sp>
        <p:nvSpPr>
          <p:cNvPr id="218" name="Google Shape;218;p22"/>
          <p:cNvSpPr/>
          <p:nvPr/>
        </p:nvSpPr>
        <p:spPr>
          <a:xfrm>
            <a:off x="200660" y="937260"/>
            <a:ext cx="5934075" cy="6858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We address the joint problem of clustering time-series trajectories and learning a Linear Dynamical System (LDS) for each cluster.</a:t>
            </a:r>
            <a:r>
              <a:rPr lang="en-US" altLang="en-GB" sz="1200" b="0" i="0" u="none" strike="noStrike" cap="none">
                <a:solidFill>
                  <a:srgbClr val="8C96A8"/>
                </a:solidFill>
                <a:latin typeface="Arial" panose="020B0704020202020204"/>
                <a:ea typeface="Arial" panose="020B0704020202020204"/>
                <a:cs typeface="Arial" panose="020B0704020202020204"/>
                <a:sym typeface="Arial" panose="020B0704020202020204"/>
              </a:rPr>
              <a:t> </a:t>
            </a:r>
            <a:r>
              <a:rPr lang="en-GB" sz="1200">
                <a:solidFill>
                  <a:srgbClr val="8C96A8"/>
                </a:solidFill>
                <a:sym typeface="Arial" panose="020B0704020202020204"/>
              </a:rPr>
              <a:t>This enables the discovery of shared latent structures and cross-system dependencies, improving statistical efficiency.</a:t>
            </a:r>
            <a:endParaRPr sz="1200" b="0" i="0" u="none" strike="noStrike" cap="none"/>
          </a:p>
          <a:p>
            <a:pPr marL="0" marR="0" lvl="0" indent="0" algn="l" rtl="0">
              <a:lnSpc>
                <a:spcPct val="130000"/>
              </a:lnSpc>
              <a:spcBef>
                <a:spcPts val="0"/>
              </a:spcBef>
              <a:spcAft>
                <a:spcPts val="0"/>
              </a:spcAft>
              <a:buClr>
                <a:srgbClr val="F0F0F0"/>
              </a:buClr>
              <a:buSzPts val="1200"/>
              <a:buFont typeface="Arial" panose="020B0704020202020204"/>
              <a:buNone/>
            </a:pPr>
            <a:endParaRPr lang="en-US" altLang="en-GB" sz="1200" b="0" i="0" u="none" strike="noStrike" cap="none">
              <a:solidFill>
                <a:srgbClr val="F0F0F0"/>
              </a:solidFill>
              <a:latin typeface="Arial" panose="020B0704020202020204"/>
              <a:ea typeface="Arial" panose="020B0704020202020204"/>
              <a:cs typeface="Arial" panose="020B0704020202020204"/>
              <a:sym typeface="Arial" panose="020B0704020202020204"/>
            </a:endParaRPr>
          </a:p>
        </p:txBody>
      </p:sp>
      <p:grpSp>
        <p:nvGrpSpPr>
          <p:cNvPr id="446" name="Group 445"/>
          <p:cNvGrpSpPr/>
          <p:nvPr/>
        </p:nvGrpSpPr>
        <p:grpSpPr>
          <a:xfrm>
            <a:off x="2477135" y="1486535"/>
            <a:ext cx="6214110" cy="3315335"/>
            <a:chOff x="679" y="2188"/>
            <a:chExt cx="15899" cy="7915"/>
          </a:xfrm>
        </p:grpSpPr>
        <p:sp>
          <p:nvSpPr>
            <p:cNvPr id="24" name="Rectangles 23"/>
            <p:cNvSpPr/>
            <p:nvPr/>
          </p:nvSpPr>
          <p:spPr>
            <a:xfrm>
              <a:off x="679" y="2188"/>
              <a:ext cx="15899" cy="7915"/>
            </a:xfrm>
            <a:prstGeom prst="rect">
              <a:avLst/>
            </a:prstGeom>
            <a:noFill/>
            <a:ln w="0" cap="flat">
              <a:noFill/>
              <a:miter lim="400000"/>
            </a:ln>
            <a:effectLst/>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noProof="1">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nvGrpSpPr>
            <p:cNvPr id="426" name="Group 425"/>
            <p:cNvGrpSpPr/>
            <p:nvPr/>
          </p:nvGrpSpPr>
          <p:grpSpPr>
            <a:xfrm>
              <a:off x="2751" y="3134"/>
              <a:ext cx="2258" cy="1150"/>
              <a:chOff x="2751" y="4123"/>
              <a:chExt cx="2258" cy="1150"/>
            </a:xfrm>
          </p:grpSpPr>
          <p:grpSp>
            <p:nvGrpSpPr>
              <p:cNvPr id="23" name="Group 22"/>
              <p:cNvGrpSpPr/>
              <p:nvPr/>
            </p:nvGrpSpPr>
            <p:grpSpPr>
              <a:xfrm>
                <a:off x="2751" y="4123"/>
                <a:ext cx="1269" cy="705"/>
                <a:chOff x="7856" y="5868"/>
                <a:chExt cx="1269" cy="705"/>
              </a:xfrm>
            </p:grpSpPr>
            <p:grpSp>
              <p:nvGrpSpPr>
                <p:cNvPr id="21" name="Group 20"/>
                <p:cNvGrpSpPr/>
                <p:nvPr/>
              </p:nvGrpSpPr>
              <p:grpSpPr>
                <a:xfrm>
                  <a:off x="7856" y="5868"/>
                  <a:ext cx="1269" cy="705"/>
                  <a:chOff x="7856" y="5868"/>
                  <a:chExt cx="1269" cy="705"/>
                </a:xfrm>
              </p:grpSpPr>
              <p:grpSp>
                <p:nvGrpSpPr>
                  <p:cNvPr id="20" name="Group 19"/>
                  <p:cNvGrpSpPr/>
                  <p:nvPr/>
                </p:nvGrpSpPr>
                <p:grpSpPr>
                  <a:xfrm>
                    <a:off x="7856" y="5882"/>
                    <a:ext cx="1269" cy="691"/>
                    <a:chOff x="5030" y="4676"/>
                    <a:chExt cx="1269" cy="691"/>
                  </a:xfrm>
                </p:grpSpPr>
                <p:sp>
                  <p:nvSpPr>
                    <p:cNvPr id="13" name="Parallelogram 12"/>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4" name="Parallelogram 13"/>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5" name="Parallelogram 14"/>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6" name="Straight Connector 15"/>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7" name="Straight Connector 16"/>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8" name="Straight Connector 17"/>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22" name="Straight Connector 21"/>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25" name="Group 24"/>
              <p:cNvGrpSpPr/>
              <p:nvPr/>
            </p:nvGrpSpPr>
            <p:grpSpPr>
              <a:xfrm>
                <a:off x="2996" y="4232"/>
                <a:ext cx="1264" cy="705"/>
                <a:chOff x="7861" y="5868"/>
                <a:chExt cx="1264" cy="705"/>
              </a:xfrm>
            </p:grpSpPr>
            <p:grpSp>
              <p:nvGrpSpPr>
                <p:cNvPr id="26" name="Group 25"/>
                <p:cNvGrpSpPr/>
                <p:nvPr/>
              </p:nvGrpSpPr>
              <p:grpSpPr>
                <a:xfrm>
                  <a:off x="7861" y="5868"/>
                  <a:ext cx="1264" cy="705"/>
                  <a:chOff x="7861" y="5868"/>
                  <a:chExt cx="1264" cy="705"/>
                </a:xfrm>
              </p:grpSpPr>
              <p:grpSp>
                <p:nvGrpSpPr>
                  <p:cNvPr id="27" name="Group 26"/>
                  <p:cNvGrpSpPr/>
                  <p:nvPr/>
                </p:nvGrpSpPr>
                <p:grpSpPr>
                  <a:xfrm>
                    <a:off x="7861" y="5882"/>
                    <a:ext cx="1264" cy="691"/>
                    <a:chOff x="5035" y="4676"/>
                    <a:chExt cx="1264" cy="691"/>
                  </a:xfrm>
                </p:grpSpPr>
                <p:sp>
                  <p:nvSpPr>
                    <p:cNvPr id="28" name="Parallelogram 27"/>
                    <p:cNvSpPr/>
                    <p:nvPr/>
                  </p:nvSpPr>
                  <p:spPr>
                    <a:xfrm rot="9780000" flipH="1">
                      <a:off x="5040" y="4676"/>
                      <a:ext cx="1180" cy="180"/>
                    </a:xfrm>
                    <a:prstGeom prst="parallelogram">
                      <a:avLst>
                        <a:gd name="adj" fmla="val 122862"/>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9" name="Parallelogram 28"/>
                    <p:cNvSpPr/>
                    <p:nvPr/>
                  </p:nvSpPr>
                  <p:spPr>
                    <a:xfrm rot="978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0" name="Parallelogram 2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1" name="Straight Connector 3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32" name="Straight Connector 3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33" name="Straight Connector 3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34" name="Straight Connector 3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35" name="Group 34"/>
              <p:cNvGrpSpPr/>
              <p:nvPr/>
            </p:nvGrpSpPr>
            <p:grpSpPr>
              <a:xfrm>
                <a:off x="3243" y="4344"/>
                <a:ext cx="1268" cy="705"/>
                <a:chOff x="7857" y="5868"/>
                <a:chExt cx="1268" cy="705"/>
              </a:xfrm>
            </p:grpSpPr>
            <p:grpSp>
              <p:nvGrpSpPr>
                <p:cNvPr id="36" name="Group 35"/>
                <p:cNvGrpSpPr/>
                <p:nvPr/>
              </p:nvGrpSpPr>
              <p:grpSpPr>
                <a:xfrm>
                  <a:off x="7857" y="5868"/>
                  <a:ext cx="1268" cy="705"/>
                  <a:chOff x="7857" y="5868"/>
                  <a:chExt cx="1268" cy="705"/>
                </a:xfrm>
              </p:grpSpPr>
              <p:grpSp>
                <p:nvGrpSpPr>
                  <p:cNvPr id="37" name="Group 36"/>
                  <p:cNvGrpSpPr/>
                  <p:nvPr/>
                </p:nvGrpSpPr>
                <p:grpSpPr>
                  <a:xfrm>
                    <a:off x="7857" y="5877"/>
                    <a:ext cx="1268" cy="696"/>
                    <a:chOff x="5031" y="4671"/>
                    <a:chExt cx="1268" cy="696"/>
                  </a:xfrm>
                </p:grpSpPr>
                <p:sp>
                  <p:nvSpPr>
                    <p:cNvPr id="38" name="Parallelogram 37"/>
                    <p:cNvSpPr/>
                    <p:nvPr/>
                  </p:nvSpPr>
                  <p:spPr>
                    <a:xfrm rot="9780000" flipH="1">
                      <a:off x="5031" y="4671"/>
                      <a:ext cx="1188" cy="183"/>
                    </a:xfrm>
                    <a:prstGeom prst="parallelogram">
                      <a:avLst>
                        <a:gd name="adj" fmla="val 116823"/>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9" name="Parallelogram 38"/>
                    <p:cNvSpPr/>
                    <p:nvPr/>
                  </p:nvSpPr>
                  <p:spPr>
                    <a:xfrm rot="984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0" name="Parallelogram 39"/>
                    <p:cNvSpPr/>
                    <p:nvPr/>
                  </p:nvSpPr>
                  <p:spPr>
                    <a:xfrm rot="16200000">
                      <a:off x="4896" y="4983"/>
                      <a:ext cx="523"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41" name="Straight Connector 4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42" name="Straight Connector 4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43" name="Straight Connector 4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44" name="Straight Connector 4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95" name="Group 94"/>
              <p:cNvGrpSpPr/>
              <p:nvPr/>
            </p:nvGrpSpPr>
            <p:grpSpPr>
              <a:xfrm>
                <a:off x="3492" y="4452"/>
                <a:ext cx="1269" cy="705"/>
                <a:chOff x="7856" y="5868"/>
                <a:chExt cx="1269" cy="705"/>
              </a:xfrm>
            </p:grpSpPr>
            <p:grpSp>
              <p:nvGrpSpPr>
                <p:cNvPr id="96" name="Group 95"/>
                <p:cNvGrpSpPr/>
                <p:nvPr/>
              </p:nvGrpSpPr>
              <p:grpSpPr>
                <a:xfrm>
                  <a:off x="7856" y="5868"/>
                  <a:ext cx="1269" cy="705"/>
                  <a:chOff x="7856" y="5868"/>
                  <a:chExt cx="1269" cy="705"/>
                </a:xfrm>
              </p:grpSpPr>
              <p:grpSp>
                <p:nvGrpSpPr>
                  <p:cNvPr id="97" name="Group 96"/>
                  <p:cNvGrpSpPr/>
                  <p:nvPr/>
                </p:nvGrpSpPr>
                <p:grpSpPr>
                  <a:xfrm>
                    <a:off x="7856" y="5882"/>
                    <a:ext cx="1269" cy="691"/>
                    <a:chOff x="5030" y="4676"/>
                    <a:chExt cx="1269" cy="691"/>
                  </a:xfrm>
                </p:grpSpPr>
                <p:sp>
                  <p:nvSpPr>
                    <p:cNvPr id="98" name="Parallelogram 9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99" name="Parallelogram 9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00" name="Parallelogram 9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01" name="Straight Connector 10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02" name="Straight Connector 10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03" name="Straight Connector 10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04" name="Straight Connector 10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05" name="Group 104"/>
              <p:cNvGrpSpPr/>
              <p:nvPr/>
            </p:nvGrpSpPr>
            <p:grpSpPr>
              <a:xfrm>
                <a:off x="3741" y="4569"/>
                <a:ext cx="1269" cy="705"/>
                <a:chOff x="7856" y="5868"/>
                <a:chExt cx="1269" cy="705"/>
              </a:xfrm>
            </p:grpSpPr>
            <p:grpSp>
              <p:nvGrpSpPr>
                <p:cNvPr id="106" name="Group 105"/>
                <p:cNvGrpSpPr/>
                <p:nvPr/>
              </p:nvGrpSpPr>
              <p:grpSpPr>
                <a:xfrm>
                  <a:off x="7856" y="5868"/>
                  <a:ext cx="1269" cy="705"/>
                  <a:chOff x="7856" y="5868"/>
                  <a:chExt cx="1269" cy="705"/>
                </a:xfrm>
              </p:grpSpPr>
              <p:grpSp>
                <p:nvGrpSpPr>
                  <p:cNvPr id="107" name="Group 106"/>
                  <p:cNvGrpSpPr/>
                  <p:nvPr/>
                </p:nvGrpSpPr>
                <p:grpSpPr>
                  <a:xfrm>
                    <a:off x="7856" y="5882"/>
                    <a:ext cx="1269" cy="691"/>
                    <a:chOff x="5030" y="4676"/>
                    <a:chExt cx="1269" cy="691"/>
                  </a:xfrm>
                </p:grpSpPr>
                <p:sp>
                  <p:nvSpPr>
                    <p:cNvPr id="108" name="Parallelogram 10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09" name="Parallelogram 10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10" name="Parallelogram 10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11" name="Straight Connector 11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12" name="Straight Connector 11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13" name="Straight Connector 11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14" name="Straight Connector 11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grpSp>
          <p:nvGrpSpPr>
            <p:cNvPr id="427" name="Group 426"/>
            <p:cNvGrpSpPr/>
            <p:nvPr/>
          </p:nvGrpSpPr>
          <p:grpSpPr>
            <a:xfrm>
              <a:off x="2735" y="4661"/>
              <a:ext cx="2258" cy="1150"/>
              <a:chOff x="2735" y="5650"/>
              <a:chExt cx="2258" cy="1150"/>
            </a:xfrm>
          </p:grpSpPr>
          <p:grpSp>
            <p:nvGrpSpPr>
              <p:cNvPr id="115" name="Group 114"/>
              <p:cNvGrpSpPr/>
              <p:nvPr/>
            </p:nvGrpSpPr>
            <p:grpSpPr>
              <a:xfrm>
                <a:off x="2735" y="5650"/>
                <a:ext cx="1269" cy="705"/>
                <a:chOff x="7856" y="5868"/>
                <a:chExt cx="1269" cy="705"/>
              </a:xfrm>
            </p:grpSpPr>
            <p:grpSp>
              <p:nvGrpSpPr>
                <p:cNvPr id="116" name="Group 115"/>
                <p:cNvGrpSpPr/>
                <p:nvPr/>
              </p:nvGrpSpPr>
              <p:grpSpPr>
                <a:xfrm>
                  <a:off x="7856" y="5868"/>
                  <a:ext cx="1269" cy="705"/>
                  <a:chOff x="7856" y="5868"/>
                  <a:chExt cx="1269" cy="705"/>
                </a:xfrm>
              </p:grpSpPr>
              <p:grpSp>
                <p:nvGrpSpPr>
                  <p:cNvPr id="117" name="Group 116"/>
                  <p:cNvGrpSpPr/>
                  <p:nvPr/>
                </p:nvGrpSpPr>
                <p:grpSpPr>
                  <a:xfrm>
                    <a:off x="7856" y="5882"/>
                    <a:ext cx="1269" cy="691"/>
                    <a:chOff x="5030" y="4676"/>
                    <a:chExt cx="1269" cy="691"/>
                  </a:xfrm>
                </p:grpSpPr>
                <p:sp>
                  <p:nvSpPr>
                    <p:cNvPr id="118" name="Parallelogram 11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19" name="Parallelogram 11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20" name="Parallelogram 11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21" name="Straight Connector 12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22" name="Straight Connector 12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23" name="Straight Connector 12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24" name="Straight Connector 12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25" name="Group 124"/>
              <p:cNvGrpSpPr/>
              <p:nvPr/>
            </p:nvGrpSpPr>
            <p:grpSpPr>
              <a:xfrm>
                <a:off x="2980" y="5759"/>
                <a:ext cx="1264" cy="705"/>
                <a:chOff x="7861" y="5868"/>
                <a:chExt cx="1264" cy="705"/>
              </a:xfrm>
            </p:grpSpPr>
            <p:grpSp>
              <p:nvGrpSpPr>
                <p:cNvPr id="126" name="Group 125"/>
                <p:cNvGrpSpPr/>
                <p:nvPr/>
              </p:nvGrpSpPr>
              <p:grpSpPr>
                <a:xfrm>
                  <a:off x="7861" y="5868"/>
                  <a:ext cx="1264" cy="705"/>
                  <a:chOff x="7861" y="5868"/>
                  <a:chExt cx="1264" cy="705"/>
                </a:xfrm>
              </p:grpSpPr>
              <p:grpSp>
                <p:nvGrpSpPr>
                  <p:cNvPr id="127" name="Group 126"/>
                  <p:cNvGrpSpPr/>
                  <p:nvPr/>
                </p:nvGrpSpPr>
                <p:grpSpPr>
                  <a:xfrm>
                    <a:off x="7861" y="5882"/>
                    <a:ext cx="1264" cy="691"/>
                    <a:chOff x="5035" y="4676"/>
                    <a:chExt cx="1264" cy="691"/>
                  </a:xfrm>
                </p:grpSpPr>
                <p:sp>
                  <p:nvSpPr>
                    <p:cNvPr id="128" name="Parallelogram 127"/>
                    <p:cNvSpPr/>
                    <p:nvPr/>
                  </p:nvSpPr>
                  <p:spPr>
                    <a:xfrm rot="9780000" flipH="1">
                      <a:off x="5040" y="4676"/>
                      <a:ext cx="1180" cy="180"/>
                    </a:xfrm>
                    <a:prstGeom prst="parallelogram">
                      <a:avLst>
                        <a:gd name="adj" fmla="val 122862"/>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29" name="Parallelogram 128"/>
                    <p:cNvSpPr/>
                    <p:nvPr/>
                  </p:nvSpPr>
                  <p:spPr>
                    <a:xfrm rot="978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30" name="Parallelogram 12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31" name="Straight Connector 13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32" name="Straight Connector 13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33" name="Straight Connector 13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34" name="Straight Connector 13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35" name="Group 134"/>
              <p:cNvGrpSpPr/>
              <p:nvPr/>
            </p:nvGrpSpPr>
            <p:grpSpPr>
              <a:xfrm>
                <a:off x="3227" y="5871"/>
                <a:ext cx="1268" cy="705"/>
                <a:chOff x="7857" y="5868"/>
                <a:chExt cx="1268" cy="705"/>
              </a:xfrm>
            </p:grpSpPr>
            <p:grpSp>
              <p:nvGrpSpPr>
                <p:cNvPr id="136" name="Group 135"/>
                <p:cNvGrpSpPr/>
                <p:nvPr/>
              </p:nvGrpSpPr>
              <p:grpSpPr>
                <a:xfrm>
                  <a:off x="7857" y="5868"/>
                  <a:ext cx="1268" cy="705"/>
                  <a:chOff x="7857" y="5868"/>
                  <a:chExt cx="1268" cy="705"/>
                </a:xfrm>
              </p:grpSpPr>
              <p:grpSp>
                <p:nvGrpSpPr>
                  <p:cNvPr id="137" name="Group 136"/>
                  <p:cNvGrpSpPr/>
                  <p:nvPr/>
                </p:nvGrpSpPr>
                <p:grpSpPr>
                  <a:xfrm>
                    <a:off x="7857" y="5877"/>
                    <a:ext cx="1268" cy="696"/>
                    <a:chOff x="5031" y="4671"/>
                    <a:chExt cx="1268" cy="696"/>
                  </a:xfrm>
                </p:grpSpPr>
                <p:sp>
                  <p:nvSpPr>
                    <p:cNvPr id="138" name="Parallelogram 137"/>
                    <p:cNvSpPr/>
                    <p:nvPr/>
                  </p:nvSpPr>
                  <p:spPr>
                    <a:xfrm rot="9780000" flipH="1">
                      <a:off x="5031" y="4671"/>
                      <a:ext cx="1188" cy="183"/>
                    </a:xfrm>
                    <a:prstGeom prst="parallelogram">
                      <a:avLst>
                        <a:gd name="adj" fmla="val 116823"/>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39" name="Parallelogram 138"/>
                    <p:cNvSpPr/>
                    <p:nvPr/>
                  </p:nvSpPr>
                  <p:spPr>
                    <a:xfrm rot="984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40" name="Parallelogram 139"/>
                    <p:cNvSpPr/>
                    <p:nvPr/>
                  </p:nvSpPr>
                  <p:spPr>
                    <a:xfrm rot="16200000">
                      <a:off x="4896" y="4983"/>
                      <a:ext cx="523"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41" name="Straight Connector 14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42" name="Straight Connector 14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43" name="Straight Connector 14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44" name="Straight Connector 14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45" name="Group 144"/>
              <p:cNvGrpSpPr/>
              <p:nvPr/>
            </p:nvGrpSpPr>
            <p:grpSpPr>
              <a:xfrm>
                <a:off x="3476" y="5979"/>
                <a:ext cx="1269" cy="705"/>
                <a:chOff x="7856" y="5868"/>
                <a:chExt cx="1269" cy="705"/>
              </a:xfrm>
            </p:grpSpPr>
            <p:grpSp>
              <p:nvGrpSpPr>
                <p:cNvPr id="146" name="Group 145"/>
                <p:cNvGrpSpPr/>
                <p:nvPr/>
              </p:nvGrpSpPr>
              <p:grpSpPr>
                <a:xfrm>
                  <a:off x="7856" y="5868"/>
                  <a:ext cx="1269" cy="705"/>
                  <a:chOff x="7856" y="5868"/>
                  <a:chExt cx="1269" cy="705"/>
                </a:xfrm>
              </p:grpSpPr>
              <p:grpSp>
                <p:nvGrpSpPr>
                  <p:cNvPr id="147" name="Group 146"/>
                  <p:cNvGrpSpPr/>
                  <p:nvPr/>
                </p:nvGrpSpPr>
                <p:grpSpPr>
                  <a:xfrm>
                    <a:off x="7856" y="5882"/>
                    <a:ext cx="1269" cy="691"/>
                    <a:chOff x="5030" y="4676"/>
                    <a:chExt cx="1269" cy="691"/>
                  </a:xfrm>
                </p:grpSpPr>
                <p:sp>
                  <p:nvSpPr>
                    <p:cNvPr id="148" name="Parallelogram 14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49" name="Parallelogram 14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50" name="Parallelogram 14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51" name="Straight Connector 15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52" name="Straight Connector 15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53" name="Straight Connector 15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54" name="Straight Connector 15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55" name="Group 154"/>
              <p:cNvGrpSpPr/>
              <p:nvPr/>
            </p:nvGrpSpPr>
            <p:grpSpPr>
              <a:xfrm>
                <a:off x="3725" y="6096"/>
                <a:ext cx="1269" cy="705"/>
                <a:chOff x="7856" y="5868"/>
                <a:chExt cx="1269" cy="705"/>
              </a:xfrm>
            </p:grpSpPr>
            <p:grpSp>
              <p:nvGrpSpPr>
                <p:cNvPr id="156" name="Group 155"/>
                <p:cNvGrpSpPr/>
                <p:nvPr/>
              </p:nvGrpSpPr>
              <p:grpSpPr>
                <a:xfrm>
                  <a:off x="7856" y="5868"/>
                  <a:ext cx="1269" cy="705"/>
                  <a:chOff x="7856" y="5868"/>
                  <a:chExt cx="1269" cy="705"/>
                </a:xfrm>
              </p:grpSpPr>
              <p:grpSp>
                <p:nvGrpSpPr>
                  <p:cNvPr id="157" name="Group 156"/>
                  <p:cNvGrpSpPr/>
                  <p:nvPr/>
                </p:nvGrpSpPr>
                <p:grpSpPr>
                  <a:xfrm>
                    <a:off x="7856" y="5882"/>
                    <a:ext cx="1269" cy="691"/>
                    <a:chOff x="5030" y="4676"/>
                    <a:chExt cx="1269" cy="691"/>
                  </a:xfrm>
                </p:grpSpPr>
                <p:sp>
                  <p:nvSpPr>
                    <p:cNvPr id="158" name="Parallelogram 15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59" name="Parallelogram 15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60" name="Parallelogram 15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61" name="Straight Connector 16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62" name="Straight Connector 16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63" name="Straight Connector 16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64" name="Straight Connector 16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grpSp>
          <p:nvGrpSpPr>
            <p:cNvPr id="428" name="Group 427"/>
            <p:cNvGrpSpPr/>
            <p:nvPr/>
          </p:nvGrpSpPr>
          <p:grpSpPr>
            <a:xfrm>
              <a:off x="2736" y="6648"/>
              <a:ext cx="2258" cy="1150"/>
              <a:chOff x="2736" y="7637"/>
              <a:chExt cx="2258" cy="1150"/>
            </a:xfrm>
          </p:grpSpPr>
          <p:grpSp>
            <p:nvGrpSpPr>
              <p:cNvPr id="165" name="Group 164"/>
              <p:cNvGrpSpPr/>
              <p:nvPr/>
            </p:nvGrpSpPr>
            <p:grpSpPr>
              <a:xfrm>
                <a:off x="2736" y="7637"/>
                <a:ext cx="1269" cy="705"/>
                <a:chOff x="7856" y="5868"/>
                <a:chExt cx="1269" cy="705"/>
              </a:xfrm>
            </p:grpSpPr>
            <p:grpSp>
              <p:nvGrpSpPr>
                <p:cNvPr id="166" name="Group 165"/>
                <p:cNvGrpSpPr/>
                <p:nvPr/>
              </p:nvGrpSpPr>
              <p:grpSpPr>
                <a:xfrm>
                  <a:off x="7856" y="5868"/>
                  <a:ext cx="1269" cy="705"/>
                  <a:chOff x="7856" y="5868"/>
                  <a:chExt cx="1269" cy="705"/>
                </a:xfrm>
              </p:grpSpPr>
              <p:grpSp>
                <p:nvGrpSpPr>
                  <p:cNvPr id="167" name="Group 166"/>
                  <p:cNvGrpSpPr/>
                  <p:nvPr/>
                </p:nvGrpSpPr>
                <p:grpSpPr>
                  <a:xfrm>
                    <a:off x="7856" y="5882"/>
                    <a:ext cx="1269" cy="691"/>
                    <a:chOff x="5030" y="4676"/>
                    <a:chExt cx="1269" cy="691"/>
                  </a:xfrm>
                </p:grpSpPr>
                <p:sp>
                  <p:nvSpPr>
                    <p:cNvPr id="168" name="Parallelogram 16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69" name="Parallelogram 16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70" name="Parallelogram 16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71" name="Straight Connector 17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72" name="Straight Connector 17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73" name="Straight Connector 17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74" name="Straight Connector 17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75" name="Group 174"/>
              <p:cNvGrpSpPr/>
              <p:nvPr/>
            </p:nvGrpSpPr>
            <p:grpSpPr>
              <a:xfrm>
                <a:off x="2981" y="7746"/>
                <a:ext cx="1264" cy="705"/>
                <a:chOff x="7861" y="5868"/>
                <a:chExt cx="1264" cy="705"/>
              </a:xfrm>
            </p:grpSpPr>
            <p:grpSp>
              <p:nvGrpSpPr>
                <p:cNvPr id="176" name="Group 175"/>
                <p:cNvGrpSpPr/>
                <p:nvPr/>
              </p:nvGrpSpPr>
              <p:grpSpPr>
                <a:xfrm>
                  <a:off x="7861" y="5868"/>
                  <a:ext cx="1264" cy="705"/>
                  <a:chOff x="7861" y="5868"/>
                  <a:chExt cx="1264" cy="705"/>
                </a:xfrm>
              </p:grpSpPr>
              <p:grpSp>
                <p:nvGrpSpPr>
                  <p:cNvPr id="177" name="Group 176"/>
                  <p:cNvGrpSpPr/>
                  <p:nvPr/>
                </p:nvGrpSpPr>
                <p:grpSpPr>
                  <a:xfrm>
                    <a:off x="7861" y="5882"/>
                    <a:ext cx="1264" cy="691"/>
                    <a:chOff x="5035" y="4676"/>
                    <a:chExt cx="1264" cy="691"/>
                  </a:xfrm>
                </p:grpSpPr>
                <p:sp>
                  <p:nvSpPr>
                    <p:cNvPr id="178" name="Parallelogram 177"/>
                    <p:cNvSpPr/>
                    <p:nvPr/>
                  </p:nvSpPr>
                  <p:spPr>
                    <a:xfrm rot="9780000" flipH="1">
                      <a:off x="5040" y="4676"/>
                      <a:ext cx="1180" cy="180"/>
                    </a:xfrm>
                    <a:prstGeom prst="parallelogram">
                      <a:avLst>
                        <a:gd name="adj" fmla="val 122862"/>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79" name="Parallelogram 178"/>
                    <p:cNvSpPr/>
                    <p:nvPr/>
                  </p:nvSpPr>
                  <p:spPr>
                    <a:xfrm rot="978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80" name="Parallelogram 17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81" name="Straight Connector 18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82" name="Straight Connector 18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83" name="Straight Connector 18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84" name="Straight Connector 18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85" name="Group 184"/>
              <p:cNvGrpSpPr/>
              <p:nvPr/>
            </p:nvGrpSpPr>
            <p:grpSpPr>
              <a:xfrm>
                <a:off x="3228" y="7858"/>
                <a:ext cx="1268" cy="705"/>
                <a:chOff x="7857" y="5868"/>
                <a:chExt cx="1268" cy="705"/>
              </a:xfrm>
            </p:grpSpPr>
            <p:grpSp>
              <p:nvGrpSpPr>
                <p:cNvPr id="186" name="Group 185"/>
                <p:cNvGrpSpPr/>
                <p:nvPr/>
              </p:nvGrpSpPr>
              <p:grpSpPr>
                <a:xfrm>
                  <a:off x="7857" y="5868"/>
                  <a:ext cx="1268" cy="705"/>
                  <a:chOff x="7857" y="5868"/>
                  <a:chExt cx="1268" cy="705"/>
                </a:xfrm>
              </p:grpSpPr>
              <p:grpSp>
                <p:nvGrpSpPr>
                  <p:cNvPr id="187" name="Group 186"/>
                  <p:cNvGrpSpPr/>
                  <p:nvPr/>
                </p:nvGrpSpPr>
                <p:grpSpPr>
                  <a:xfrm>
                    <a:off x="7857" y="5877"/>
                    <a:ext cx="1268" cy="696"/>
                    <a:chOff x="5031" y="4671"/>
                    <a:chExt cx="1268" cy="696"/>
                  </a:xfrm>
                </p:grpSpPr>
                <p:sp>
                  <p:nvSpPr>
                    <p:cNvPr id="188" name="Parallelogram 187"/>
                    <p:cNvSpPr/>
                    <p:nvPr/>
                  </p:nvSpPr>
                  <p:spPr>
                    <a:xfrm rot="9780000" flipH="1">
                      <a:off x="5031" y="4671"/>
                      <a:ext cx="1188" cy="183"/>
                    </a:xfrm>
                    <a:prstGeom prst="parallelogram">
                      <a:avLst>
                        <a:gd name="adj" fmla="val 116823"/>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89" name="Parallelogram 188"/>
                    <p:cNvSpPr/>
                    <p:nvPr/>
                  </p:nvSpPr>
                  <p:spPr>
                    <a:xfrm rot="9840000" flipH="1" flipV="1">
                      <a:off x="5201" y="4823"/>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90" name="Parallelogram 189"/>
                    <p:cNvSpPr/>
                    <p:nvPr/>
                  </p:nvSpPr>
                  <p:spPr>
                    <a:xfrm rot="16200000">
                      <a:off x="4896" y="4983"/>
                      <a:ext cx="523"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191" name="Straight Connector 19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92" name="Straight Connector 19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193" name="Straight Connector 19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194" name="Straight Connector 19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195" name="Group 194"/>
              <p:cNvGrpSpPr/>
              <p:nvPr/>
            </p:nvGrpSpPr>
            <p:grpSpPr>
              <a:xfrm>
                <a:off x="3477" y="7966"/>
                <a:ext cx="1269" cy="705"/>
                <a:chOff x="7856" y="5868"/>
                <a:chExt cx="1269" cy="705"/>
              </a:xfrm>
            </p:grpSpPr>
            <p:grpSp>
              <p:nvGrpSpPr>
                <p:cNvPr id="196" name="Group 195"/>
                <p:cNvGrpSpPr/>
                <p:nvPr/>
              </p:nvGrpSpPr>
              <p:grpSpPr>
                <a:xfrm>
                  <a:off x="7856" y="5868"/>
                  <a:ext cx="1269" cy="705"/>
                  <a:chOff x="7856" y="5868"/>
                  <a:chExt cx="1269" cy="705"/>
                </a:xfrm>
              </p:grpSpPr>
              <p:grpSp>
                <p:nvGrpSpPr>
                  <p:cNvPr id="197" name="Group 196"/>
                  <p:cNvGrpSpPr/>
                  <p:nvPr/>
                </p:nvGrpSpPr>
                <p:grpSpPr>
                  <a:xfrm>
                    <a:off x="7856" y="5882"/>
                    <a:ext cx="1269" cy="691"/>
                    <a:chOff x="5030" y="4676"/>
                    <a:chExt cx="1269" cy="691"/>
                  </a:xfrm>
                </p:grpSpPr>
                <p:sp>
                  <p:nvSpPr>
                    <p:cNvPr id="198" name="Parallelogram 19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199" name="Parallelogram 19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00" name="Parallelogram 19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01" name="Straight Connector 20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202" name="Straight Connector 20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203" name="Straight Connector 20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204" name="Straight Connector 20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nvGrpSpPr>
              <p:cNvPr id="205" name="Group 204"/>
              <p:cNvGrpSpPr/>
              <p:nvPr/>
            </p:nvGrpSpPr>
            <p:grpSpPr>
              <a:xfrm>
                <a:off x="3726" y="8083"/>
                <a:ext cx="1269" cy="705"/>
                <a:chOff x="7856" y="5868"/>
                <a:chExt cx="1269" cy="705"/>
              </a:xfrm>
            </p:grpSpPr>
            <p:grpSp>
              <p:nvGrpSpPr>
                <p:cNvPr id="206" name="Group 205"/>
                <p:cNvGrpSpPr/>
                <p:nvPr/>
              </p:nvGrpSpPr>
              <p:grpSpPr>
                <a:xfrm>
                  <a:off x="7856" y="5868"/>
                  <a:ext cx="1269" cy="705"/>
                  <a:chOff x="7856" y="5868"/>
                  <a:chExt cx="1269" cy="705"/>
                </a:xfrm>
              </p:grpSpPr>
              <p:grpSp>
                <p:nvGrpSpPr>
                  <p:cNvPr id="207" name="Group 206"/>
                  <p:cNvGrpSpPr/>
                  <p:nvPr/>
                </p:nvGrpSpPr>
                <p:grpSpPr>
                  <a:xfrm>
                    <a:off x="7856" y="5882"/>
                    <a:ext cx="1269" cy="691"/>
                    <a:chOff x="5030" y="4676"/>
                    <a:chExt cx="1269" cy="691"/>
                  </a:xfrm>
                </p:grpSpPr>
                <p:sp>
                  <p:nvSpPr>
                    <p:cNvPr id="208" name="Parallelogram 207"/>
                    <p:cNvSpPr/>
                    <p:nvPr/>
                  </p:nvSpPr>
                  <p:spPr>
                    <a:xfrm rot="9840000" flipH="1">
                      <a:off x="5030" y="4676"/>
                      <a:ext cx="1189" cy="181"/>
                    </a:xfrm>
                    <a:prstGeom prst="parallelogram">
                      <a:avLst>
                        <a:gd name="adj" fmla="val 119376"/>
                      </a:avLst>
                    </a:prstGeom>
                    <a:solidFill>
                      <a:srgbClr val="EEF4FB"/>
                    </a:solidFill>
                    <a:ln w="6350" cap="flat" cmpd="sng">
                      <a:solidFill>
                        <a:srgbClr val="A7B9DB"/>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09" name="Parallelogram 208"/>
                    <p:cNvSpPr/>
                    <p:nvPr/>
                  </p:nvSpPr>
                  <p:spPr>
                    <a:xfrm rot="9840000" flipH="1" flipV="1">
                      <a:off x="5201" y="4828"/>
                      <a:ext cx="1098" cy="400"/>
                    </a:xfrm>
                    <a:prstGeom prst="parallelogram">
                      <a:avLst>
                        <a:gd name="adj" fmla="val 28702"/>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10" name="Parallelogram 209"/>
                    <p:cNvSpPr/>
                    <p:nvPr/>
                  </p:nvSpPr>
                  <p:spPr>
                    <a:xfrm rot="16200000">
                      <a:off x="4900" y="4987"/>
                      <a:ext cx="515" cy="245"/>
                    </a:xfrm>
                    <a:prstGeom prst="parallelogram">
                      <a:avLst>
                        <a:gd name="adj" fmla="val 43209"/>
                      </a:avLst>
                    </a:prstGeom>
                    <a:solidFill>
                      <a:srgbClr val="EEF4FB"/>
                    </a:solidFill>
                    <a:ln w="6350" cap="flat">
                      <a:solidFill>
                        <a:srgbClr val="A7B9DB"/>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11" name="Straight Connector 210"/>
                  <p:cNvCxnSpPr/>
                  <p:nvPr/>
                </p:nvCxnSpPr>
                <p:spPr>
                  <a:xfrm>
                    <a:off x="8163" y="5965"/>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212" name="Straight Connector 211"/>
                  <p:cNvCxnSpPr/>
                  <p:nvPr/>
                </p:nvCxnSpPr>
                <p:spPr>
                  <a:xfrm>
                    <a:off x="8418" y="6075"/>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cxnSp>
                <p:nvCxnSpPr>
                  <p:cNvPr id="213" name="Straight Connector 212"/>
                  <p:cNvCxnSpPr/>
                  <p:nvPr/>
                </p:nvCxnSpPr>
                <p:spPr>
                  <a:xfrm>
                    <a:off x="8478" y="5868"/>
                    <a:ext cx="255" cy="11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cxnSp>
              <p:nvCxnSpPr>
                <p:cNvPr id="214" name="Straight Connector 213"/>
                <p:cNvCxnSpPr/>
                <p:nvPr/>
              </p:nvCxnSpPr>
              <p:spPr>
                <a:xfrm>
                  <a:off x="8731" y="5983"/>
                  <a:ext cx="0" cy="400"/>
                </a:xfrm>
                <a:prstGeom prst="line">
                  <a:avLst/>
                </a:prstGeom>
                <a:noFill/>
                <a:ln w="9525" cap="flat">
                  <a:solidFill>
                    <a:srgbClr val="ACBDDD"/>
                  </a:solidFill>
                  <a:prstDash val="solid"/>
                  <a:miter lim="400000"/>
                </a:ln>
              </p:spPr>
              <p:style>
                <a:lnRef idx="0">
                  <a:scrgbClr r="0" g="0" b="0"/>
                </a:lnRef>
                <a:fillRef idx="0">
                  <a:scrgbClr r="0" g="0" b="0"/>
                </a:fillRef>
                <a:effectRef idx="0">
                  <a:scrgbClr r="0" g="0" b="0"/>
                </a:effectRef>
                <a:fontRef idx="none"/>
              </p:style>
            </p:cxnSp>
          </p:grpSp>
        </p:grpSp>
        <p:sp>
          <p:nvSpPr>
            <p:cNvPr id="222" name="Text Box 221"/>
            <p:cNvSpPr txBox="1"/>
            <p:nvPr/>
          </p:nvSpPr>
          <p:spPr>
            <a:xfrm>
              <a:off x="2301" y="8801"/>
              <a:ext cx="3048" cy="475"/>
            </a:xfrm>
            <a:prstGeom prst="rect">
              <a:avLst/>
            </a:prstGeom>
            <a:noFill/>
          </p:spPr>
          <p:txBody>
            <a:bodyPr wrap="square" rtlCol="0">
              <a:spAutoFit/>
            </a:bodyPr>
            <a:lstStyle/>
            <a:p>
              <a:r>
                <a:rPr lang="en-US" sz="700" b="1">
                  <a:solidFill>
                    <a:srgbClr val="F0F0F0"/>
                  </a:solidFill>
                  <a:latin typeface="Helvetica Neue Bold" panose="02000503000000020004" charset="0"/>
                  <a:cs typeface="Helvetica Neue Bold" panose="02000503000000020004" charset="0"/>
                </a:rPr>
                <a:t>Hidden State</a:t>
              </a:r>
            </a:p>
          </p:txBody>
        </p:sp>
        <p:sp>
          <p:nvSpPr>
            <p:cNvPr id="223" name="Text Box 222"/>
            <p:cNvSpPr txBox="1"/>
            <p:nvPr/>
          </p:nvSpPr>
          <p:spPr>
            <a:xfrm>
              <a:off x="7022" y="8777"/>
              <a:ext cx="4064" cy="475"/>
            </a:xfrm>
            <a:prstGeom prst="rect">
              <a:avLst/>
            </a:prstGeom>
            <a:noFill/>
          </p:spPr>
          <p:txBody>
            <a:bodyPr wrap="square" rtlCol="0">
              <a:spAutoFit/>
            </a:bodyPr>
            <a:lstStyle/>
            <a:p>
              <a:r>
                <a:rPr lang="en-US" sz="700" b="1">
                  <a:solidFill>
                    <a:srgbClr val="F0F0F0"/>
                  </a:solidFill>
                  <a:latin typeface="Helvetica Neue Bold" panose="02000503000000020004" charset="0"/>
                  <a:cs typeface="Helvetica Neue Bold" panose="02000503000000020004" charset="0"/>
                </a:rPr>
                <a:t>Observation State</a:t>
              </a:r>
            </a:p>
          </p:txBody>
        </p:sp>
        <p:cxnSp>
          <p:nvCxnSpPr>
            <p:cNvPr id="243" name="Curved Connector 242"/>
            <p:cNvCxnSpPr>
              <a:endCxn id="367" idx="4"/>
            </p:cNvCxnSpPr>
            <p:nvPr/>
          </p:nvCxnSpPr>
          <p:spPr>
            <a:xfrm flipV="1">
              <a:off x="4446" y="5366"/>
              <a:ext cx="5085" cy="2302"/>
            </a:xfrm>
            <a:prstGeom prst="curvedConnector2">
              <a:avLst/>
            </a:prstGeom>
            <a:noFill/>
            <a:ln w="12700" cap="flat">
              <a:solidFill>
                <a:srgbClr val="89C3EB"/>
              </a:solidFill>
              <a:prstDash val="solid"/>
              <a:miter lim="400000"/>
              <a:headEnd type="none"/>
              <a:tailEnd type="triangle" w="med" len="med"/>
            </a:ln>
          </p:spPr>
          <p:style>
            <a:lnRef idx="0">
              <a:scrgbClr r="0" g="0" b="0"/>
            </a:lnRef>
            <a:fillRef idx="0">
              <a:scrgbClr r="0" g="0" b="0"/>
            </a:fillRef>
            <a:effectRef idx="0">
              <a:scrgbClr r="0" g="0" b="0"/>
            </a:effectRef>
            <a:fontRef idx="none"/>
          </p:style>
        </p:cxnSp>
        <p:cxnSp>
          <p:nvCxnSpPr>
            <p:cNvPr id="253" name="Curved Connector 252"/>
            <p:cNvCxnSpPr>
              <a:endCxn id="417" idx="3"/>
            </p:cNvCxnSpPr>
            <p:nvPr/>
          </p:nvCxnSpPr>
          <p:spPr>
            <a:xfrm>
              <a:off x="4445" y="5681"/>
              <a:ext cx="5025" cy="1211"/>
            </a:xfrm>
            <a:prstGeom prst="curvedConnector4">
              <a:avLst>
                <a:gd name="adj1" fmla="val 20159"/>
                <a:gd name="adj2" fmla="val 138232"/>
              </a:avLst>
            </a:prstGeom>
            <a:noFill/>
            <a:ln w="12700" cap="flat">
              <a:solidFill>
                <a:srgbClr val="DD7800"/>
              </a:solidFill>
              <a:prstDash val="solid"/>
              <a:miter lim="400000"/>
              <a:headEnd type="none"/>
              <a:tailEnd type="triangle" w="med" len="med"/>
            </a:ln>
          </p:spPr>
          <p:style>
            <a:lnRef idx="0">
              <a:scrgbClr r="0" g="0" b="0"/>
            </a:lnRef>
            <a:fillRef idx="0">
              <a:scrgbClr r="0" g="0" b="0"/>
            </a:fillRef>
            <a:effectRef idx="0">
              <a:scrgbClr r="0" g="0" b="0"/>
            </a:effectRef>
            <a:fontRef idx="none"/>
          </p:style>
        </p:cxnSp>
        <p:sp>
          <p:nvSpPr>
            <p:cNvPr id="254" name="Parallelogram 253"/>
            <p:cNvSpPr/>
            <p:nvPr/>
          </p:nvSpPr>
          <p:spPr>
            <a:xfrm>
              <a:off x="12594" y="5959"/>
              <a:ext cx="3254" cy="2074"/>
            </a:xfrm>
            <a:prstGeom prst="parallelogram">
              <a:avLst/>
            </a:prstGeom>
            <a:solidFill>
              <a:srgbClr val="FFE48C">
                <a:alpha val="59000"/>
              </a:srgbClr>
            </a:solid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pic>
          <p:nvPicPr>
            <p:cNvPr id="255" name="Picture 254"/>
            <p:cNvPicPr>
              <a:picLocks noChangeAspect="1"/>
            </p:cNvPicPr>
            <p:nvPr/>
          </p:nvPicPr>
          <p:blipFill>
            <a:blip r:embed="rId3">
              <a:clrChange>
                <a:clrFrom>
                  <a:srgbClr val="FFFFFF">
                    <a:alpha val="100000"/>
                  </a:srgbClr>
                </a:clrFrom>
                <a:clrTo>
                  <a:srgbClr val="FFFFFF">
                    <a:alpha val="100000"/>
                    <a:alpha val="0"/>
                  </a:srgbClr>
                </a:clrTo>
              </a:clrChange>
            </a:blip>
            <a:srcRect l="9035" t="8435" r="54153" b="64389"/>
            <a:stretch>
              <a:fillRect/>
            </a:stretch>
          </p:blipFill>
          <p:spPr>
            <a:xfrm rot="17040000">
              <a:off x="12479" y="6406"/>
              <a:ext cx="1558" cy="822"/>
            </a:xfrm>
            <a:prstGeom prst="rect">
              <a:avLst/>
            </a:prstGeom>
          </p:spPr>
        </p:pic>
        <p:pic>
          <p:nvPicPr>
            <p:cNvPr id="257" name="Picture 256"/>
            <p:cNvPicPr>
              <a:picLocks noChangeAspect="1"/>
            </p:cNvPicPr>
            <p:nvPr/>
          </p:nvPicPr>
          <p:blipFill>
            <a:blip r:embed="rId3">
              <a:clrChange>
                <a:clrFrom>
                  <a:srgbClr val="FFFFFF">
                    <a:alpha val="100000"/>
                  </a:srgbClr>
                </a:clrFrom>
                <a:clrTo>
                  <a:srgbClr val="FFFFFF">
                    <a:alpha val="100000"/>
                    <a:alpha val="0"/>
                  </a:srgbClr>
                </a:clrTo>
              </a:clrChange>
            </a:blip>
            <a:srcRect l="9035" t="8435" r="54153" b="64389"/>
            <a:stretch>
              <a:fillRect/>
            </a:stretch>
          </p:blipFill>
          <p:spPr>
            <a:xfrm rot="17040000">
              <a:off x="13250" y="6483"/>
              <a:ext cx="1558" cy="779"/>
            </a:xfrm>
            <a:prstGeom prst="rect">
              <a:avLst/>
            </a:prstGeom>
          </p:spPr>
        </p:pic>
        <p:pic>
          <p:nvPicPr>
            <p:cNvPr id="258" name="Picture 257"/>
            <p:cNvPicPr>
              <a:picLocks noChangeAspect="1"/>
            </p:cNvPicPr>
            <p:nvPr/>
          </p:nvPicPr>
          <p:blipFill>
            <a:blip r:embed="rId3">
              <a:clrChange>
                <a:clrFrom>
                  <a:srgbClr val="FFFFFF">
                    <a:alpha val="100000"/>
                  </a:srgbClr>
                </a:clrFrom>
                <a:clrTo>
                  <a:srgbClr val="FFFFFF">
                    <a:alpha val="100000"/>
                    <a:alpha val="0"/>
                  </a:srgbClr>
                </a:clrTo>
              </a:clrChange>
            </a:blip>
            <a:srcRect l="9035" t="8435" r="54153" b="64389"/>
            <a:stretch>
              <a:fillRect/>
            </a:stretch>
          </p:blipFill>
          <p:spPr>
            <a:xfrm rot="17040000">
              <a:off x="14204" y="6442"/>
              <a:ext cx="1558" cy="857"/>
            </a:xfrm>
            <a:prstGeom prst="rect">
              <a:avLst/>
            </a:prstGeom>
          </p:spPr>
        </p:pic>
        <p:sp>
          <p:nvSpPr>
            <p:cNvPr id="259" name="Parallelogram 258"/>
            <p:cNvSpPr/>
            <p:nvPr/>
          </p:nvSpPr>
          <p:spPr>
            <a:xfrm>
              <a:off x="12594" y="3372"/>
              <a:ext cx="3254" cy="2074"/>
            </a:xfrm>
            <a:prstGeom prst="parallelogram">
              <a:avLst/>
            </a:prstGeom>
            <a:solidFill>
              <a:srgbClr val="5A9BFF">
                <a:alpha val="35000"/>
              </a:srgbClr>
            </a:solid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pic>
          <p:nvPicPr>
            <p:cNvPr id="260" name="Picture 259"/>
            <p:cNvPicPr>
              <a:picLocks noChangeAspect="1"/>
            </p:cNvPicPr>
            <p:nvPr/>
          </p:nvPicPr>
          <p:blipFill>
            <a:blip r:embed="rId3">
              <a:clrChange>
                <a:clrFrom>
                  <a:srgbClr val="FFFFFF">
                    <a:alpha val="100000"/>
                  </a:srgbClr>
                </a:clrFrom>
                <a:clrTo>
                  <a:srgbClr val="FFFFFF">
                    <a:alpha val="100000"/>
                    <a:alpha val="0"/>
                  </a:srgbClr>
                </a:clrTo>
              </a:clrChange>
            </a:blip>
            <a:srcRect l="59083" t="8639" r="4444" b="64417"/>
            <a:stretch>
              <a:fillRect/>
            </a:stretch>
          </p:blipFill>
          <p:spPr>
            <a:xfrm rot="17160000">
              <a:off x="12417" y="4211"/>
              <a:ext cx="2112" cy="367"/>
            </a:xfrm>
            <a:prstGeom prst="rect">
              <a:avLst/>
            </a:prstGeom>
          </p:spPr>
        </p:pic>
        <p:pic>
          <p:nvPicPr>
            <p:cNvPr id="261" name="Picture 260"/>
            <p:cNvPicPr>
              <a:picLocks noChangeAspect="1"/>
            </p:cNvPicPr>
            <p:nvPr/>
          </p:nvPicPr>
          <p:blipFill>
            <a:blip r:embed="rId3">
              <a:clrChange>
                <a:clrFrom>
                  <a:srgbClr val="FFFFFF">
                    <a:alpha val="100000"/>
                  </a:srgbClr>
                </a:clrFrom>
                <a:clrTo>
                  <a:srgbClr val="FFFFFF">
                    <a:alpha val="100000"/>
                    <a:alpha val="0"/>
                  </a:srgbClr>
                </a:clrTo>
              </a:clrChange>
            </a:blip>
            <a:srcRect l="59083" t="8639" r="4444" b="64417"/>
            <a:stretch>
              <a:fillRect/>
            </a:stretch>
          </p:blipFill>
          <p:spPr>
            <a:xfrm rot="17040000">
              <a:off x="13134" y="4208"/>
              <a:ext cx="2112" cy="367"/>
            </a:xfrm>
            <a:prstGeom prst="rect">
              <a:avLst/>
            </a:prstGeom>
          </p:spPr>
        </p:pic>
        <p:pic>
          <p:nvPicPr>
            <p:cNvPr id="262" name="Picture 261"/>
            <p:cNvPicPr>
              <a:picLocks noChangeAspect="1"/>
            </p:cNvPicPr>
            <p:nvPr/>
          </p:nvPicPr>
          <p:blipFill>
            <a:blip r:embed="rId3">
              <a:clrChange>
                <a:clrFrom>
                  <a:srgbClr val="FFFFFF">
                    <a:alpha val="100000"/>
                  </a:srgbClr>
                </a:clrFrom>
                <a:clrTo>
                  <a:srgbClr val="FFFFFF">
                    <a:alpha val="100000"/>
                    <a:alpha val="0"/>
                  </a:srgbClr>
                </a:clrTo>
              </a:clrChange>
            </a:blip>
            <a:srcRect l="59083" t="8639" r="4444" b="64417"/>
            <a:stretch>
              <a:fillRect/>
            </a:stretch>
          </p:blipFill>
          <p:spPr>
            <a:xfrm rot="17160000">
              <a:off x="14121" y="4211"/>
              <a:ext cx="2112" cy="367"/>
            </a:xfrm>
            <a:prstGeom prst="rect">
              <a:avLst/>
            </a:prstGeom>
          </p:spPr>
        </p:pic>
        <p:sp>
          <p:nvSpPr>
            <p:cNvPr id="263" name="Text Box 262"/>
            <p:cNvSpPr txBox="1"/>
            <p:nvPr/>
          </p:nvSpPr>
          <p:spPr>
            <a:xfrm>
              <a:off x="14302" y="3830"/>
              <a:ext cx="907" cy="855"/>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2000" b="0" i="0" u="none" strike="noStrike" cap="none" spc="0" normalizeH="0" baseline="0">
                  <a:ln>
                    <a:noFill/>
                  </a:ln>
                  <a:solidFill>
                    <a:srgbClr val="5E5E5E"/>
                  </a:solidFill>
                  <a:effectLst/>
                  <a:uFillTx/>
                  <a:latin typeface="+mn-lt"/>
                  <a:ea typeface="+mn-ea"/>
                  <a:cs typeface="+mn-cs"/>
                  <a:sym typeface="Helvetica Neue" panose="02000503000000020004"/>
                </a:rPr>
                <a:t>...</a:t>
              </a:r>
            </a:p>
          </p:txBody>
        </p:sp>
        <p:sp>
          <p:nvSpPr>
            <p:cNvPr id="264" name="Text Box 263"/>
            <p:cNvSpPr txBox="1"/>
            <p:nvPr/>
          </p:nvSpPr>
          <p:spPr>
            <a:xfrm>
              <a:off x="14302" y="6574"/>
              <a:ext cx="907" cy="855"/>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2000" b="0" i="0" u="none" strike="noStrike" cap="none" spc="0" normalizeH="0" baseline="0">
                  <a:ln>
                    <a:noFill/>
                  </a:ln>
                  <a:solidFill>
                    <a:srgbClr val="5E5E5E"/>
                  </a:solidFill>
                  <a:effectLst/>
                  <a:uFillTx/>
                  <a:latin typeface="+mn-lt"/>
                  <a:ea typeface="+mn-ea"/>
                  <a:cs typeface="+mn-cs"/>
                  <a:sym typeface="Helvetica Neue" panose="02000503000000020004"/>
                </a:rPr>
                <a:t>...</a:t>
              </a:r>
            </a:p>
          </p:txBody>
        </p:sp>
        <p:sp>
          <p:nvSpPr>
            <p:cNvPr id="265" name="Text Box 264"/>
            <p:cNvSpPr txBox="1"/>
            <p:nvPr/>
          </p:nvSpPr>
          <p:spPr>
            <a:xfrm>
              <a:off x="14379" y="3394"/>
              <a:ext cx="1721" cy="414"/>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800" b="1" i="0" u="none" strike="noStrike" cap="none" spc="0" normalizeH="0" baseline="0">
                  <a:ln>
                    <a:noFill/>
                  </a:ln>
                  <a:solidFill>
                    <a:srgbClr val="F0F0F0"/>
                  </a:solidFill>
                  <a:effectLst/>
                  <a:uFillTx/>
                  <a:latin typeface="Helvetica Neue Bold" panose="02000503000000020004" charset="0"/>
                  <a:ea typeface="+mn-ea"/>
                  <a:cs typeface="Helvetica Neue Bold" panose="02000503000000020004" charset="0"/>
                  <a:sym typeface="Helvetica Neue" panose="02000503000000020004"/>
                </a:rPr>
                <a:t>L1</a:t>
              </a:r>
            </a:p>
          </p:txBody>
        </p:sp>
        <p:sp>
          <p:nvSpPr>
            <p:cNvPr id="266" name="Text Box 265"/>
            <p:cNvSpPr txBox="1"/>
            <p:nvPr/>
          </p:nvSpPr>
          <p:spPr>
            <a:xfrm>
              <a:off x="14379" y="5906"/>
              <a:ext cx="1721" cy="414"/>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800" b="1" i="0" u="none" strike="noStrike" cap="none" spc="0" normalizeH="0" baseline="0">
                  <a:ln>
                    <a:noFill/>
                  </a:ln>
                  <a:solidFill>
                    <a:srgbClr val="F0F0F0"/>
                  </a:solidFill>
                  <a:effectLst/>
                  <a:uFillTx/>
                  <a:latin typeface="Helvetica Neue Bold" panose="02000503000000020004" charset="0"/>
                  <a:ea typeface="+mn-ea"/>
                  <a:cs typeface="Helvetica Neue Bold" panose="02000503000000020004" charset="0"/>
                  <a:sym typeface="Helvetica Neue" panose="02000503000000020004"/>
                </a:rPr>
                <a:t>L2</a:t>
              </a:r>
            </a:p>
          </p:txBody>
        </p:sp>
        <p:grpSp>
          <p:nvGrpSpPr>
            <p:cNvPr id="424" name="Group 423"/>
            <p:cNvGrpSpPr/>
            <p:nvPr/>
          </p:nvGrpSpPr>
          <p:grpSpPr>
            <a:xfrm>
              <a:off x="7766" y="4362"/>
              <a:ext cx="2258" cy="1150"/>
              <a:chOff x="7482" y="5609"/>
              <a:chExt cx="2258" cy="1150"/>
            </a:xfrm>
            <a:solidFill>
              <a:srgbClr val="89C3EB"/>
            </a:solidFill>
          </p:grpSpPr>
          <p:grpSp>
            <p:nvGrpSpPr>
              <p:cNvPr id="323" name="Group 322"/>
              <p:cNvGrpSpPr/>
              <p:nvPr/>
            </p:nvGrpSpPr>
            <p:grpSpPr>
              <a:xfrm>
                <a:off x="7482" y="5609"/>
                <a:ext cx="1269" cy="705"/>
                <a:chOff x="7856" y="5868"/>
                <a:chExt cx="1269" cy="705"/>
              </a:xfrm>
              <a:grpFill/>
            </p:grpSpPr>
            <p:grpSp>
              <p:nvGrpSpPr>
                <p:cNvPr id="324" name="Group 323"/>
                <p:cNvGrpSpPr/>
                <p:nvPr/>
              </p:nvGrpSpPr>
              <p:grpSpPr>
                <a:xfrm>
                  <a:off x="7856" y="5868"/>
                  <a:ext cx="1269" cy="705"/>
                  <a:chOff x="7856" y="5868"/>
                  <a:chExt cx="1269" cy="705"/>
                </a:xfrm>
                <a:grpFill/>
              </p:grpSpPr>
              <p:grpSp>
                <p:nvGrpSpPr>
                  <p:cNvPr id="325" name="Group 324"/>
                  <p:cNvGrpSpPr/>
                  <p:nvPr/>
                </p:nvGrpSpPr>
                <p:grpSpPr>
                  <a:xfrm>
                    <a:off x="7856" y="5882"/>
                    <a:ext cx="1269" cy="691"/>
                    <a:chOff x="5030" y="4676"/>
                    <a:chExt cx="1269" cy="691"/>
                  </a:xfrm>
                  <a:grpFill/>
                </p:grpSpPr>
                <p:sp>
                  <p:nvSpPr>
                    <p:cNvPr id="326" name="Parallelogram 32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27" name="Parallelogram 32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28" name="Parallelogram 32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29" name="Straight Connector 32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30" name="Straight Connector 32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31" name="Straight Connector 33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32" name="Straight Connector 33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33" name="Group 332"/>
              <p:cNvGrpSpPr/>
              <p:nvPr/>
            </p:nvGrpSpPr>
            <p:grpSpPr>
              <a:xfrm>
                <a:off x="7727" y="5718"/>
                <a:ext cx="1264" cy="705"/>
                <a:chOff x="7861" y="5868"/>
                <a:chExt cx="1264" cy="705"/>
              </a:xfrm>
              <a:grpFill/>
            </p:grpSpPr>
            <p:grpSp>
              <p:nvGrpSpPr>
                <p:cNvPr id="334" name="Group 333"/>
                <p:cNvGrpSpPr/>
                <p:nvPr/>
              </p:nvGrpSpPr>
              <p:grpSpPr>
                <a:xfrm>
                  <a:off x="7861" y="5868"/>
                  <a:ext cx="1264" cy="705"/>
                  <a:chOff x="7861" y="5868"/>
                  <a:chExt cx="1264" cy="705"/>
                </a:xfrm>
                <a:grpFill/>
              </p:grpSpPr>
              <p:grpSp>
                <p:nvGrpSpPr>
                  <p:cNvPr id="335" name="Group 334"/>
                  <p:cNvGrpSpPr/>
                  <p:nvPr/>
                </p:nvGrpSpPr>
                <p:grpSpPr>
                  <a:xfrm>
                    <a:off x="7861" y="5882"/>
                    <a:ext cx="1264" cy="691"/>
                    <a:chOff x="5035" y="4676"/>
                    <a:chExt cx="1264" cy="691"/>
                  </a:xfrm>
                  <a:grpFill/>
                </p:grpSpPr>
                <p:sp>
                  <p:nvSpPr>
                    <p:cNvPr id="336" name="Parallelogram 335"/>
                    <p:cNvSpPr/>
                    <p:nvPr/>
                  </p:nvSpPr>
                  <p:spPr>
                    <a:xfrm rot="9780000" flipH="1">
                      <a:off x="5040" y="4676"/>
                      <a:ext cx="1180" cy="180"/>
                    </a:xfrm>
                    <a:prstGeom prst="parallelogram">
                      <a:avLst>
                        <a:gd name="adj" fmla="val 122862"/>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37" name="Parallelogram 336"/>
                    <p:cNvSpPr/>
                    <p:nvPr/>
                  </p:nvSpPr>
                  <p:spPr>
                    <a:xfrm rot="9780000" flipH="1" flipV="1">
                      <a:off x="5201" y="4823"/>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38" name="Parallelogram 33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39" name="Straight Connector 33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40" name="Straight Connector 33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41" name="Straight Connector 34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42" name="Straight Connector 34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43" name="Group 342"/>
              <p:cNvGrpSpPr/>
              <p:nvPr/>
            </p:nvGrpSpPr>
            <p:grpSpPr>
              <a:xfrm>
                <a:off x="7974" y="5830"/>
                <a:ext cx="1268" cy="705"/>
                <a:chOff x="7857" y="5868"/>
                <a:chExt cx="1268" cy="705"/>
              </a:xfrm>
              <a:grpFill/>
            </p:grpSpPr>
            <p:grpSp>
              <p:nvGrpSpPr>
                <p:cNvPr id="344" name="Group 343"/>
                <p:cNvGrpSpPr/>
                <p:nvPr/>
              </p:nvGrpSpPr>
              <p:grpSpPr>
                <a:xfrm>
                  <a:off x="7857" y="5868"/>
                  <a:ext cx="1268" cy="705"/>
                  <a:chOff x="7857" y="5868"/>
                  <a:chExt cx="1268" cy="705"/>
                </a:xfrm>
                <a:grpFill/>
              </p:grpSpPr>
              <p:grpSp>
                <p:nvGrpSpPr>
                  <p:cNvPr id="345" name="Group 344"/>
                  <p:cNvGrpSpPr/>
                  <p:nvPr/>
                </p:nvGrpSpPr>
                <p:grpSpPr>
                  <a:xfrm>
                    <a:off x="7857" y="5877"/>
                    <a:ext cx="1268" cy="696"/>
                    <a:chOff x="5031" y="4671"/>
                    <a:chExt cx="1268" cy="696"/>
                  </a:xfrm>
                  <a:grpFill/>
                </p:grpSpPr>
                <p:sp>
                  <p:nvSpPr>
                    <p:cNvPr id="346" name="Parallelogram 345"/>
                    <p:cNvSpPr/>
                    <p:nvPr/>
                  </p:nvSpPr>
                  <p:spPr>
                    <a:xfrm rot="9780000" flipH="1">
                      <a:off x="5031" y="4671"/>
                      <a:ext cx="1188" cy="183"/>
                    </a:xfrm>
                    <a:prstGeom prst="parallelogram">
                      <a:avLst>
                        <a:gd name="adj" fmla="val 116823"/>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47" name="Parallelogram 346"/>
                    <p:cNvSpPr/>
                    <p:nvPr/>
                  </p:nvSpPr>
                  <p:spPr>
                    <a:xfrm rot="9840000" flipH="1" flipV="1">
                      <a:off x="5201" y="4823"/>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48" name="Parallelogram 347"/>
                    <p:cNvSpPr/>
                    <p:nvPr/>
                  </p:nvSpPr>
                  <p:spPr>
                    <a:xfrm rot="16200000">
                      <a:off x="4896" y="4983"/>
                      <a:ext cx="523"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49" name="Straight Connector 34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50" name="Straight Connector 34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51" name="Straight Connector 35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52" name="Straight Connector 35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53" name="Group 352"/>
              <p:cNvGrpSpPr/>
              <p:nvPr/>
            </p:nvGrpSpPr>
            <p:grpSpPr>
              <a:xfrm>
                <a:off x="8223" y="5938"/>
                <a:ext cx="1269" cy="705"/>
                <a:chOff x="7856" y="5868"/>
                <a:chExt cx="1269" cy="705"/>
              </a:xfrm>
              <a:grpFill/>
            </p:grpSpPr>
            <p:grpSp>
              <p:nvGrpSpPr>
                <p:cNvPr id="354" name="Group 353"/>
                <p:cNvGrpSpPr/>
                <p:nvPr/>
              </p:nvGrpSpPr>
              <p:grpSpPr>
                <a:xfrm>
                  <a:off x="7856" y="5868"/>
                  <a:ext cx="1269" cy="705"/>
                  <a:chOff x="7856" y="5868"/>
                  <a:chExt cx="1269" cy="705"/>
                </a:xfrm>
                <a:grpFill/>
              </p:grpSpPr>
              <p:grpSp>
                <p:nvGrpSpPr>
                  <p:cNvPr id="355" name="Group 354"/>
                  <p:cNvGrpSpPr/>
                  <p:nvPr/>
                </p:nvGrpSpPr>
                <p:grpSpPr>
                  <a:xfrm>
                    <a:off x="7856" y="5882"/>
                    <a:ext cx="1269" cy="691"/>
                    <a:chOff x="5030" y="4676"/>
                    <a:chExt cx="1269" cy="691"/>
                  </a:xfrm>
                  <a:grpFill/>
                </p:grpSpPr>
                <p:sp>
                  <p:nvSpPr>
                    <p:cNvPr id="356" name="Parallelogram 35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57" name="Parallelogram 35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58" name="Parallelogram 35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59" name="Straight Connector 35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60" name="Straight Connector 35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61" name="Straight Connector 36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62" name="Straight Connector 36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63" name="Group 362"/>
              <p:cNvGrpSpPr/>
              <p:nvPr/>
            </p:nvGrpSpPr>
            <p:grpSpPr>
              <a:xfrm>
                <a:off x="8472" y="6055"/>
                <a:ext cx="1269" cy="705"/>
                <a:chOff x="7856" y="5868"/>
                <a:chExt cx="1269" cy="705"/>
              </a:xfrm>
              <a:grpFill/>
            </p:grpSpPr>
            <p:grpSp>
              <p:nvGrpSpPr>
                <p:cNvPr id="364" name="Group 363"/>
                <p:cNvGrpSpPr/>
                <p:nvPr/>
              </p:nvGrpSpPr>
              <p:grpSpPr>
                <a:xfrm>
                  <a:off x="7856" y="5868"/>
                  <a:ext cx="1269" cy="705"/>
                  <a:chOff x="7856" y="5868"/>
                  <a:chExt cx="1269" cy="705"/>
                </a:xfrm>
                <a:grpFill/>
              </p:grpSpPr>
              <p:grpSp>
                <p:nvGrpSpPr>
                  <p:cNvPr id="365" name="Group 364"/>
                  <p:cNvGrpSpPr/>
                  <p:nvPr/>
                </p:nvGrpSpPr>
                <p:grpSpPr>
                  <a:xfrm>
                    <a:off x="7856" y="5882"/>
                    <a:ext cx="1269" cy="691"/>
                    <a:chOff x="5030" y="4676"/>
                    <a:chExt cx="1269" cy="691"/>
                  </a:xfrm>
                  <a:grpFill/>
                </p:grpSpPr>
                <p:sp>
                  <p:nvSpPr>
                    <p:cNvPr id="366" name="Parallelogram 36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67" name="Parallelogram 36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68" name="Parallelogram 36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69" name="Straight Connector 36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70" name="Straight Connector 36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71" name="Straight Connector 37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72" name="Straight Connector 37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grpSp>
          <p:nvGrpSpPr>
            <p:cNvPr id="423" name="Group 422"/>
            <p:cNvGrpSpPr/>
            <p:nvPr/>
          </p:nvGrpSpPr>
          <p:grpSpPr>
            <a:xfrm>
              <a:off x="7756" y="3936"/>
              <a:ext cx="2258" cy="1150"/>
              <a:chOff x="10810" y="4936"/>
              <a:chExt cx="2258" cy="1150"/>
            </a:xfrm>
            <a:solidFill>
              <a:srgbClr val="89C3EB"/>
            </a:solidFill>
          </p:grpSpPr>
          <p:grpSp>
            <p:nvGrpSpPr>
              <p:cNvPr id="273" name="Group 272"/>
              <p:cNvGrpSpPr/>
              <p:nvPr/>
            </p:nvGrpSpPr>
            <p:grpSpPr>
              <a:xfrm>
                <a:off x="10810" y="4936"/>
                <a:ext cx="1269" cy="705"/>
                <a:chOff x="7856" y="5868"/>
                <a:chExt cx="1269" cy="705"/>
              </a:xfrm>
              <a:grpFill/>
            </p:grpSpPr>
            <p:grpSp>
              <p:nvGrpSpPr>
                <p:cNvPr id="274" name="Group 273"/>
                <p:cNvGrpSpPr/>
                <p:nvPr/>
              </p:nvGrpSpPr>
              <p:grpSpPr>
                <a:xfrm>
                  <a:off x="7856" y="5868"/>
                  <a:ext cx="1269" cy="705"/>
                  <a:chOff x="7856" y="5868"/>
                  <a:chExt cx="1269" cy="705"/>
                </a:xfrm>
                <a:grpFill/>
              </p:grpSpPr>
              <p:grpSp>
                <p:nvGrpSpPr>
                  <p:cNvPr id="275" name="Group 274"/>
                  <p:cNvGrpSpPr/>
                  <p:nvPr/>
                </p:nvGrpSpPr>
                <p:grpSpPr>
                  <a:xfrm>
                    <a:off x="7856" y="5882"/>
                    <a:ext cx="1269" cy="691"/>
                    <a:chOff x="5030" y="4676"/>
                    <a:chExt cx="1269" cy="691"/>
                  </a:xfrm>
                  <a:grpFill/>
                </p:grpSpPr>
                <p:sp>
                  <p:nvSpPr>
                    <p:cNvPr id="276" name="Parallelogram 27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77" name="Parallelogram 27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78" name="Parallelogram 27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79" name="Straight Connector 27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280" name="Straight Connector 27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281" name="Straight Connector 28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282" name="Straight Connector 28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283" name="Group 282"/>
              <p:cNvGrpSpPr/>
              <p:nvPr/>
            </p:nvGrpSpPr>
            <p:grpSpPr>
              <a:xfrm>
                <a:off x="11055" y="5045"/>
                <a:ext cx="1264" cy="705"/>
                <a:chOff x="7861" y="5868"/>
                <a:chExt cx="1264" cy="705"/>
              </a:xfrm>
              <a:grpFill/>
            </p:grpSpPr>
            <p:grpSp>
              <p:nvGrpSpPr>
                <p:cNvPr id="284" name="Group 283"/>
                <p:cNvGrpSpPr/>
                <p:nvPr/>
              </p:nvGrpSpPr>
              <p:grpSpPr>
                <a:xfrm>
                  <a:off x="7861" y="5868"/>
                  <a:ext cx="1264" cy="705"/>
                  <a:chOff x="7861" y="5868"/>
                  <a:chExt cx="1264" cy="705"/>
                </a:xfrm>
                <a:grpFill/>
              </p:grpSpPr>
              <p:grpSp>
                <p:nvGrpSpPr>
                  <p:cNvPr id="285" name="Group 284"/>
                  <p:cNvGrpSpPr/>
                  <p:nvPr/>
                </p:nvGrpSpPr>
                <p:grpSpPr>
                  <a:xfrm>
                    <a:off x="7861" y="5882"/>
                    <a:ext cx="1264" cy="691"/>
                    <a:chOff x="5035" y="4676"/>
                    <a:chExt cx="1264" cy="691"/>
                  </a:xfrm>
                  <a:grpFill/>
                </p:grpSpPr>
                <p:sp>
                  <p:nvSpPr>
                    <p:cNvPr id="286" name="Parallelogram 285"/>
                    <p:cNvSpPr/>
                    <p:nvPr/>
                  </p:nvSpPr>
                  <p:spPr>
                    <a:xfrm rot="9780000" flipH="1">
                      <a:off x="5040" y="4676"/>
                      <a:ext cx="1180" cy="180"/>
                    </a:xfrm>
                    <a:prstGeom prst="parallelogram">
                      <a:avLst>
                        <a:gd name="adj" fmla="val 122862"/>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87" name="Parallelogram 286"/>
                    <p:cNvSpPr/>
                    <p:nvPr/>
                  </p:nvSpPr>
                  <p:spPr>
                    <a:xfrm rot="9780000" flipH="1" flipV="1">
                      <a:off x="5201" y="4823"/>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88" name="Parallelogram 28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89" name="Straight Connector 28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290" name="Straight Connector 28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291" name="Straight Connector 29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292" name="Straight Connector 29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293" name="Group 292"/>
              <p:cNvGrpSpPr/>
              <p:nvPr/>
            </p:nvGrpSpPr>
            <p:grpSpPr>
              <a:xfrm>
                <a:off x="11302" y="5157"/>
                <a:ext cx="1268" cy="705"/>
                <a:chOff x="7857" y="5868"/>
                <a:chExt cx="1268" cy="705"/>
              </a:xfrm>
              <a:grpFill/>
            </p:grpSpPr>
            <p:grpSp>
              <p:nvGrpSpPr>
                <p:cNvPr id="294" name="Group 293"/>
                <p:cNvGrpSpPr/>
                <p:nvPr/>
              </p:nvGrpSpPr>
              <p:grpSpPr>
                <a:xfrm>
                  <a:off x="7857" y="5868"/>
                  <a:ext cx="1268" cy="705"/>
                  <a:chOff x="7857" y="5868"/>
                  <a:chExt cx="1268" cy="705"/>
                </a:xfrm>
                <a:grpFill/>
              </p:grpSpPr>
              <p:grpSp>
                <p:nvGrpSpPr>
                  <p:cNvPr id="295" name="Group 294"/>
                  <p:cNvGrpSpPr/>
                  <p:nvPr/>
                </p:nvGrpSpPr>
                <p:grpSpPr>
                  <a:xfrm>
                    <a:off x="7857" y="5877"/>
                    <a:ext cx="1268" cy="696"/>
                    <a:chOff x="5031" y="4671"/>
                    <a:chExt cx="1268" cy="696"/>
                  </a:xfrm>
                  <a:grpFill/>
                </p:grpSpPr>
                <p:sp>
                  <p:nvSpPr>
                    <p:cNvPr id="296" name="Parallelogram 295"/>
                    <p:cNvSpPr/>
                    <p:nvPr/>
                  </p:nvSpPr>
                  <p:spPr>
                    <a:xfrm rot="9780000" flipH="1">
                      <a:off x="5031" y="4671"/>
                      <a:ext cx="1188" cy="183"/>
                    </a:xfrm>
                    <a:prstGeom prst="parallelogram">
                      <a:avLst>
                        <a:gd name="adj" fmla="val 116823"/>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97" name="Parallelogram 296"/>
                    <p:cNvSpPr/>
                    <p:nvPr/>
                  </p:nvSpPr>
                  <p:spPr>
                    <a:xfrm rot="9840000" flipH="1" flipV="1">
                      <a:off x="5201" y="4823"/>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298" name="Parallelogram 297"/>
                    <p:cNvSpPr/>
                    <p:nvPr/>
                  </p:nvSpPr>
                  <p:spPr>
                    <a:xfrm rot="16200000">
                      <a:off x="4896" y="4983"/>
                      <a:ext cx="523"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299" name="Straight Connector 29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00" name="Straight Connector 29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01" name="Straight Connector 30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02" name="Straight Connector 30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03" name="Group 302"/>
              <p:cNvGrpSpPr/>
              <p:nvPr/>
            </p:nvGrpSpPr>
            <p:grpSpPr>
              <a:xfrm>
                <a:off x="11551" y="5265"/>
                <a:ext cx="1269" cy="705"/>
                <a:chOff x="7856" y="5868"/>
                <a:chExt cx="1269" cy="705"/>
              </a:xfrm>
              <a:grpFill/>
            </p:grpSpPr>
            <p:grpSp>
              <p:nvGrpSpPr>
                <p:cNvPr id="304" name="Group 303"/>
                <p:cNvGrpSpPr/>
                <p:nvPr/>
              </p:nvGrpSpPr>
              <p:grpSpPr>
                <a:xfrm>
                  <a:off x="7856" y="5868"/>
                  <a:ext cx="1269" cy="705"/>
                  <a:chOff x="7856" y="5868"/>
                  <a:chExt cx="1269" cy="705"/>
                </a:xfrm>
                <a:grpFill/>
              </p:grpSpPr>
              <p:grpSp>
                <p:nvGrpSpPr>
                  <p:cNvPr id="305" name="Group 304"/>
                  <p:cNvGrpSpPr/>
                  <p:nvPr/>
                </p:nvGrpSpPr>
                <p:grpSpPr>
                  <a:xfrm>
                    <a:off x="7856" y="5882"/>
                    <a:ext cx="1269" cy="691"/>
                    <a:chOff x="5030" y="4676"/>
                    <a:chExt cx="1269" cy="691"/>
                  </a:xfrm>
                  <a:grpFill/>
                </p:grpSpPr>
                <p:sp>
                  <p:nvSpPr>
                    <p:cNvPr id="306" name="Parallelogram 30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07" name="Parallelogram 30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08" name="Parallelogram 30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09" name="Straight Connector 30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10" name="Straight Connector 30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11" name="Straight Connector 31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12" name="Straight Connector 31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nvGrpSpPr>
              <p:cNvPr id="313" name="Group 312"/>
              <p:cNvGrpSpPr/>
              <p:nvPr/>
            </p:nvGrpSpPr>
            <p:grpSpPr>
              <a:xfrm>
                <a:off x="11800" y="5382"/>
                <a:ext cx="1269" cy="705"/>
                <a:chOff x="7856" y="5868"/>
                <a:chExt cx="1269" cy="705"/>
              </a:xfrm>
              <a:grpFill/>
            </p:grpSpPr>
            <p:grpSp>
              <p:nvGrpSpPr>
                <p:cNvPr id="314" name="Group 313"/>
                <p:cNvGrpSpPr/>
                <p:nvPr/>
              </p:nvGrpSpPr>
              <p:grpSpPr>
                <a:xfrm>
                  <a:off x="7856" y="5868"/>
                  <a:ext cx="1269" cy="705"/>
                  <a:chOff x="7856" y="5868"/>
                  <a:chExt cx="1269" cy="705"/>
                </a:xfrm>
                <a:grpFill/>
              </p:grpSpPr>
              <p:grpSp>
                <p:nvGrpSpPr>
                  <p:cNvPr id="315" name="Group 314"/>
                  <p:cNvGrpSpPr/>
                  <p:nvPr/>
                </p:nvGrpSpPr>
                <p:grpSpPr>
                  <a:xfrm>
                    <a:off x="7856" y="5882"/>
                    <a:ext cx="1269" cy="691"/>
                    <a:chOff x="5030" y="4676"/>
                    <a:chExt cx="1269" cy="691"/>
                  </a:xfrm>
                  <a:grpFill/>
                </p:grpSpPr>
                <p:sp>
                  <p:nvSpPr>
                    <p:cNvPr id="316" name="Parallelogram 315"/>
                    <p:cNvSpPr/>
                    <p:nvPr/>
                  </p:nvSpPr>
                  <p:spPr>
                    <a:xfrm rot="9840000" flipH="1">
                      <a:off x="5030" y="4676"/>
                      <a:ext cx="1189" cy="181"/>
                    </a:xfrm>
                    <a:prstGeom prst="parallelogram">
                      <a:avLst>
                        <a:gd name="adj" fmla="val 119376"/>
                      </a:avLst>
                    </a:prstGeom>
                    <a:grpFill/>
                    <a:ln w="6350" cap="flat" cmpd="sng">
                      <a:solidFill>
                        <a:srgbClr val="48677C"/>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17" name="Parallelogram 316"/>
                    <p:cNvSpPr/>
                    <p:nvPr/>
                  </p:nvSpPr>
                  <p:spPr>
                    <a:xfrm rot="9840000" flipH="1" flipV="1">
                      <a:off x="5201" y="4828"/>
                      <a:ext cx="1098" cy="400"/>
                    </a:xfrm>
                    <a:prstGeom prst="parallelogram">
                      <a:avLst>
                        <a:gd name="adj" fmla="val 28702"/>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18" name="Parallelogram 317"/>
                    <p:cNvSpPr/>
                    <p:nvPr/>
                  </p:nvSpPr>
                  <p:spPr>
                    <a:xfrm rot="16200000">
                      <a:off x="4900" y="4987"/>
                      <a:ext cx="515" cy="245"/>
                    </a:xfrm>
                    <a:prstGeom prst="parallelogram">
                      <a:avLst>
                        <a:gd name="adj" fmla="val 43209"/>
                      </a:avLst>
                    </a:prstGeom>
                    <a:grpFill/>
                    <a:ln w="6350" cap="flat">
                      <a:solidFill>
                        <a:srgbClr val="48677C"/>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19" name="Straight Connector 318"/>
                  <p:cNvCxnSpPr/>
                  <p:nvPr/>
                </p:nvCxnSpPr>
                <p:spPr>
                  <a:xfrm>
                    <a:off x="8163" y="5965"/>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20" name="Straight Connector 319"/>
                  <p:cNvCxnSpPr/>
                  <p:nvPr/>
                </p:nvCxnSpPr>
                <p:spPr>
                  <a:xfrm>
                    <a:off x="8418" y="6075"/>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cxnSp>
                <p:nvCxnSpPr>
                  <p:cNvPr id="321" name="Straight Connector 320"/>
                  <p:cNvCxnSpPr/>
                  <p:nvPr/>
                </p:nvCxnSpPr>
                <p:spPr>
                  <a:xfrm>
                    <a:off x="8478" y="5868"/>
                    <a:ext cx="255" cy="11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cxnSp>
              <p:nvCxnSpPr>
                <p:cNvPr id="322" name="Straight Connector 321"/>
                <p:cNvCxnSpPr/>
                <p:nvPr/>
              </p:nvCxnSpPr>
              <p:spPr>
                <a:xfrm>
                  <a:off x="8731" y="5983"/>
                  <a:ext cx="0" cy="400"/>
                </a:xfrm>
                <a:prstGeom prst="line">
                  <a:avLst/>
                </a:prstGeom>
                <a:grpFill/>
                <a:ln w="9525" cap="flat">
                  <a:solidFill>
                    <a:srgbClr val="48677C"/>
                  </a:solidFill>
                  <a:prstDash val="solid"/>
                  <a:miter lim="400000"/>
                </a:ln>
              </p:spPr>
              <p:style>
                <a:lnRef idx="0">
                  <a:scrgbClr r="0" g="0" b="0"/>
                </a:lnRef>
                <a:fillRef idx="0">
                  <a:scrgbClr r="0" g="0" b="0"/>
                </a:fillRef>
                <a:effectRef idx="0">
                  <a:scrgbClr r="0" g="0" b="0"/>
                </a:effectRef>
                <a:fontRef idx="none"/>
              </p:style>
            </p:cxnSp>
          </p:grpSp>
        </p:grpSp>
        <p:grpSp>
          <p:nvGrpSpPr>
            <p:cNvPr id="425" name="Group 424"/>
            <p:cNvGrpSpPr/>
            <p:nvPr/>
          </p:nvGrpSpPr>
          <p:grpSpPr>
            <a:xfrm>
              <a:off x="7760" y="5872"/>
              <a:ext cx="2258" cy="1150"/>
              <a:chOff x="7483" y="7596"/>
              <a:chExt cx="2258" cy="1150"/>
            </a:xfrm>
            <a:solidFill>
              <a:srgbClr val="F08300"/>
            </a:solidFill>
          </p:grpSpPr>
          <p:grpSp>
            <p:nvGrpSpPr>
              <p:cNvPr id="373" name="Group 372"/>
              <p:cNvGrpSpPr/>
              <p:nvPr/>
            </p:nvGrpSpPr>
            <p:grpSpPr>
              <a:xfrm>
                <a:off x="7483" y="7596"/>
                <a:ext cx="1269" cy="705"/>
                <a:chOff x="7856" y="5868"/>
                <a:chExt cx="1269" cy="705"/>
              </a:xfrm>
              <a:grpFill/>
            </p:grpSpPr>
            <p:grpSp>
              <p:nvGrpSpPr>
                <p:cNvPr id="374" name="Group 373"/>
                <p:cNvGrpSpPr/>
                <p:nvPr/>
              </p:nvGrpSpPr>
              <p:grpSpPr>
                <a:xfrm>
                  <a:off x="7856" y="5868"/>
                  <a:ext cx="1269" cy="705"/>
                  <a:chOff x="7856" y="5868"/>
                  <a:chExt cx="1269" cy="705"/>
                </a:xfrm>
                <a:grpFill/>
              </p:grpSpPr>
              <p:grpSp>
                <p:nvGrpSpPr>
                  <p:cNvPr id="375" name="Group 374"/>
                  <p:cNvGrpSpPr/>
                  <p:nvPr/>
                </p:nvGrpSpPr>
                <p:grpSpPr>
                  <a:xfrm>
                    <a:off x="7856" y="5882"/>
                    <a:ext cx="1269" cy="691"/>
                    <a:chOff x="5030" y="4676"/>
                    <a:chExt cx="1269" cy="691"/>
                  </a:xfrm>
                  <a:grpFill/>
                </p:grpSpPr>
                <p:sp>
                  <p:nvSpPr>
                    <p:cNvPr id="376" name="Parallelogram 375"/>
                    <p:cNvSpPr/>
                    <p:nvPr/>
                  </p:nvSpPr>
                  <p:spPr>
                    <a:xfrm rot="9840000" flipH="1">
                      <a:off x="5030" y="4676"/>
                      <a:ext cx="1189" cy="181"/>
                    </a:xfrm>
                    <a:prstGeom prst="parallelogram">
                      <a:avLst>
                        <a:gd name="adj" fmla="val 119376"/>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77" name="Parallelogram 376"/>
                    <p:cNvSpPr/>
                    <p:nvPr/>
                  </p:nvSpPr>
                  <p:spPr>
                    <a:xfrm rot="9840000" flipH="1" flipV="1">
                      <a:off x="5201" y="4828"/>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78" name="Parallelogram 377"/>
                    <p:cNvSpPr/>
                    <p:nvPr/>
                  </p:nvSpPr>
                  <p:spPr>
                    <a:xfrm rot="16200000">
                      <a:off x="4900" y="4987"/>
                      <a:ext cx="515"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79" name="Straight Connector 37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380" name="Straight Connector 37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381" name="Straight Connector 38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382" name="Straight Connector 38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nvGrpSpPr>
              <p:cNvPr id="383" name="Group 382"/>
              <p:cNvGrpSpPr/>
              <p:nvPr/>
            </p:nvGrpSpPr>
            <p:grpSpPr>
              <a:xfrm>
                <a:off x="7728" y="7705"/>
                <a:ext cx="1264" cy="705"/>
                <a:chOff x="7861" y="5868"/>
                <a:chExt cx="1264" cy="705"/>
              </a:xfrm>
              <a:grpFill/>
            </p:grpSpPr>
            <p:grpSp>
              <p:nvGrpSpPr>
                <p:cNvPr id="384" name="Group 383"/>
                <p:cNvGrpSpPr/>
                <p:nvPr/>
              </p:nvGrpSpPr>
              <p:grpSpPr>
                <a:xfrm>
                  <a:off x="7861" y="5868"/>
                  <a:ext cx="1264" cy="705"/>
                  <a:chOff x="7861" y="5868"/>
                  <a:chExt cx="1264" cy="705"/>
                </a:xfrm>
                <a:grpFill/>
              </p:grpSpPr>
              <p:grpSp>
                <p:nvGrpSpPr>
                  <p:cNvPr id="385" name="Group 384"/>
                  <p:cNvGrpSpPr/>
                  <p:nvPr/>
                </p:nvGrpSpPr>
                <p:grpSpPr>
                  <a:xfrm>
                    <a:off x="7861" y="5882"/>
                    <a:ext cx="1264" cy="691"/>
                    <a:chOff x="5035" y="4676"/>
                    <a:chExt cx="1264" cy="691"/>
                  </a:xfrm>
                  <a:grpFill/>
                </p:grpSpPr>
                <p:sp>
                  <p:nvSpPr>
                    <p:cNvPr id="386" name="Parallelogram 385"/>
                    <p:cNvSpPr/>
                    <p:nvPr/>
                  </p:nvSpPr>
                  <p:spPr>
                    <a:xfrm rot="9780000" flipH="1">
                      <a:off x="5040" y="4676"/>
                      <a:ext cx="1180" cy="180"/>
                    </a:xfrm>
                    <a:prstGeom prst="parallelogram">
                      <a:avLst>
                        <a:gd name="adj" fmla="val 122862"/>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87" name="Parallelogram 386"/>
                    <p:cNvSpPr/>
                    <p:nvPr/>
                  </p:nvSpPr>
                  <p:spPr>
                    <a:xfrm rot="9780000" flipH="1" flipV="1">
                      <a:off x="5201" y="4823"/>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88" name="Parallelogram 387"/>
                    <p:cNvSpPr/>
                    <p:nvPr/>
                  </p:nvSpPr>
                  <p:spPr>
                    <a:xfrm rot="16200000">
                      <a:off x="4900" y="4987"/>
                      <a:ext cx="515"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89" name="Straight Connector 38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390" name="Straight Connector 38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391" name="Straight Connector 39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392" name="Straight Connector 39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nvGrpSpPr>
              <p:cNvPr id="393" name="Group 392"/>
              <p:cNvGrpSpPr/>
              <p:nvPr/>
            </p:nvGrpSpPr>
            <p:grpSpPr>
              <a:xfrm>
                <a:off x="7975" y="7817"/>
                <a:ext cx="1268" cy="705"/>
                <a:chOff x="7857" y="5868"/>
                <a:chExt cx="1268" cy="705"/>
              </a:xfrm>
              <a:grpFill/>
            </p:grpSpPr>
            <p:grpSp>
              <p:nvGrpSpPr>
                <p:cNvPr id="394" name="Group 393"/>
                <p:cNvGrpSpPr/>
                <p:nvPr/>
              </p:nvGrpSpPr>
              <p:grpSpPr>
                <a:xfrm>
                  <a:off x="7857" y="5868"/>
                  <a:ext cx="1268" cy="705"/>
                  <a:chOff x="7857" y="5868"/>
                  <a:chExt cx="1268" cy="705"/>
                </a:xfrm>
                <a:grpFill/>
              </p:grpSpPr>
              <p:grpSp>
                <p:nvGrpSpPr>
                  <p:cNvPr id="395" name="Group 394"/>
                  <p:cNvGrpSpPr/>
                  <p:nvPr/>
                </p:nvGrpSpPr>
                <p:grpSpPr>
                  <a:xfrm>
                    <a:off x="7857" y="5877"/>
                    <a:ext cx="1268" cy="696"/>
                    <a:chOff x="5031" y="4671"/>
                    <a:chExt cx="1268" cy="696"/>
                  </a:xfrm>
                  <a:grpFill/>
                </p:grpSpPr>
                <p:sp>
                  <p:nvSpPr>
                    <p:cNvPr id="396" name="Parallelogram 395"/>
                    <p:cNvSpPr/>
                    <p:nvPr/>
                  </p:nvSpPr>
                  <p:spPr>
                    <a:xfrm rot="9780000" flipH="1">
                      <a:off x="5031" y="4671"/>
                      <a:ext cx="1188" cy="183"/>
                    </a:xfrm>
                    <a:prstGeom prst="parallelogram">
                      <a:avLst>
                        <a:gd name="adj" fmla="val 116823"/>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97" name="Parallelogram 396"/>
                    <p:cNvSpPr/>
                    <p:nvPr/>
                  </p:nvSpPr>
                  <p:spPr>
                    <a:xfrm rot="9840000" flipH="1" flipV="1">
                      <a:off x="5201" y="4823"/>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398" name="Parallelogram 397"/>
                    <p:cNvSpPr/>
                    <p:nvPr/>
                  </p:nvSpPr>
                  <p:spPr>
                    <a:xfrm rot="16200000">
                      <a:off x="4896" y="4983"/>
                      <a:ext cx="523"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399" name="Straight Connector 39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00" name="Straight Connector 39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01" name="Straight Connector 40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402" name="Straight Connector 40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nvGrpSpPr>
              <p:cNvPr id="403" name="Group 402"/>
              <p:cNvGrpSpPr/>
              <p:nvPr/>
            </p:nvGrpSpPr>
            <p:grpSpPr>
              <a:xfrm>
                <a:off x="8224" y="7925"/>
                <a:ext cx="1269" cy="705"/>
                <a:chOff x="7856" y="5868"/>
                <a:chExt cx="1269" cy="705"/>
              </a:xfrm>
              <a:grpFill/>
            </p:grpSpPr>
            <p:grpSp>
              <p:nvGrpSpPr>
                <p:cNvPr id="404" name="Group 403"/>
                <p:cNvGrpSpPr/>
                <p:nvPr/>
              </p:nvGrpSpPr>
              <p:grpSpPr>
                <a:xfrm>
                  <a:off x="7856" y="5868"/>
                  <a:ext cx="1269" cy="705"/>
                  <a:chOff x="7856" y="5868"/>
                  <a:chExt cx="1269" cy="705"/>
                </a:xfrm>
                <a:grpFill/>
              </p:grpSpPr>
              <p:grpSp>
                <p:nvGrpSpPr>
                  <p:cNvPr id="405" name="Group 404"/>
                  <p:cNvGrpSpPr/>
                  <p:nvPr/>
                </p:nvGrpSpPr>
                <p:grpSpPr>
                  <a:xfrm>
                    <a:off x="7856" y="5882"/>
                    <a:ext cx="1269" cy="691"/>
                    <a:chOff x="5030" y="4676"/>
                    <a:chExt cx="1269" cy="691"/>
                  </a:xfrm>
                  <a:grpFill/>
                </p:grpSpPr>
                <p:sp>
                  <p:nvSpPr>
                    <p:cNvPr id="406" name="Parallelogram 405"/>
                    <p:cNvSpPr/>
                    <p:nvPr/>
                  </p:nvSpPr>
                  <p:spPr>
                    <a:xfrm rot="9840000" flipH="1">
                      <a:off x="5030" y="4676"/>
                      <a:ext cx="1189" cy="181"/>
                    </a:xfrm>
                    <a:prstGeom prst="parallelogram">
                      <a:avLst>
                        <a:gd name="adj" fmla="val 119376"/>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07" name="Parallelogram 406"/>
                    <p:cNvSpPr/>
                    <p:nvPr/>
                  </p:nvSpPr>
                  <p:spPr>
                    <a:xfrm rot="9840000" flipH="1" flipV="1">
                      <a:off x="5201" y="4828"/>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08" name="Parallelogram 407"/>
                    <p:cNvSpPr/>
                    <p:nvPr/>
                  </p:nvSpPr>
                  <p:spPr>
                    <a:xfrm rot="16200000">
                      <a:off x="4900" y="4987"/>
                      <a:ext cx="515"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409" name="Straight Connector 40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10" name="Straight Connector 40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11" name="Straight Connector 41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412" name="Straight Connector 41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nvGrpSpPr>
              <p:cNvPr id="413" name="Group 412"/>
              <p:cNvGrpSpPr/>
              <p:nvPr/>
            </p:nvGrpSpPr>
            <p:grpSpPr>
              <a:xfrm>
                <a:off x="8473" y="8042"/>
                <a:ext cx="1269" cy="705"/>
                <a:chOff x="7856" y="5868"/>
                <a:chExt cx="1269" cy="705"/>
              </a:xfrm>
              <a:grpFill/>
            </p:grpSpPr>
            <p:grpSp>
              <p:nvGrpSpPr>
                <p:cNvPr id="414" name="Group 413"/>
                <p:cNvGrpSpPr/>
                <p:nvPr/>
              </p:nvGrpSpPr>
              <p:grpSpPr>
                <a:xfrm>
                  <a:off x="7856" y="5868"/>
                  <a:ext cx="1269" cy="705"/>
                  <a:chOff x="7856" y="5868"/>
                  <a:chExt cx="1269" cy="705"/>
                </a:xfrm>
                <a:grpFill/>
              </p:grpSpPr>
              <p:grpSp>
                <p:nvGrpSpPr>
                  <p:cNvPr id="415" name="Group 414"/>
                  <p:cNvGrpSpPr/>
                  <p:nvPr/>
                </p:nvGrpSpPr>
                <p:grpSpPr>
                  <a:xfrm>
                    <a:off x="7856" y="5882"/>
                    <a:ext cx="1269" cy="691"/>
                    <a:chOff x="5030" y="4676"/>
                    <a:chExt cx="1269" cy="691"/>
                  </a:xfrm>
                  <a:grpFill/>
                </p:grpSpPr>
                <p:sp>
                  <p:nvSpPr>
                    <p:cNvPr id="416" name="Parallelogram 415"/>
                    <p:cNvSpPr/>
                    <p:nvPr/>
                  </p:nvSpPr>
                  <p:spPr>
                    <a:xfrm rot="9840000" flipH="1">
                      <a:off x="5030" y="4676"/>
                      <a:ext cx="1189" cy="181"/>
                    </a:xfrm>
                    <a:prstGeom prst="parallelogram">
                      <a:avLst>
                        <a:gd name="adj" fmla="val 119376"/>
                      </a:avLst>
                    </a:prstGeom>
                    <a:grpFill/>
                    <a:ln w="6350" cap="flat" cmpd="sng">
                      <a:solidFill>
                        <a:srgbClr val="B56300"/>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17" name="Parallelogram 416"/>
                    <p:cNvSpPr/>
                    <p:nvPr/>
                  </p:nvSpPr>
                  <p:spPr>
                    <a:xfrm rot="9840000" flipH="1" flipV="1">
                      <a:off x="5201" y="4828"/>
                      <a:ext cx="1098" cy="400"/>
                    </a:xfrm>
                    <a:prstGeom prst="parallelogram">
                      <a:avLst>
                        <a:gd name="adj" fmla="val 28702"/>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sp>
                  <p:nvSpPr>
                    <p:cNvPr id="418" name="Parallelogram 417"/>
                    <p:cNvSpPr/>
                    <p:nvPr/>
                  </p:nvSpPr>
                  <p:spPr>
                    <a:xfrm rot="16200000">
                      <a:off x="4900" y="4987"/>
                      <a:ext cx="515" cy="245"/>
                    </a:xfrm>
                    <a:prstGeom prst="parallelogram">
                      <a:avLst>
                        <a:gd name="adj" fmla="val 43209"/>
                      </a:avLst>
                    </a:prstGeom>
                    <a:grpFill/>
                    <a:ln w="6350" cap="flat">
                      <a:solidFill>
                        <a:srgbClr val="B56300"/>
                      </a:solidFill>
                      <a:miter lim="8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noAutofit/>
                    </a:bodyPr>
                    <a:lstStyle/>
                    <a:p>
                      <a:pPr marL="0" marR="0" indent="0" algn="ctr" defTabSz="412750" rtl="0" fontAlgn="auto" latinLnBrk="0" hangingPunct="0">
                        <a:lnSpc>
                          <a:spcPct val="100000"/>
                        </a:lnSpc>
                        <a:spcBef>
                          <a:spcPts val="0"/>
                        </a:spcBef>
                        <a:spcAft>
                          <a:spcPts val="0"/>
                        </a:spcAft>
                        <a:buClrTx/>
                        <a:buSzTx/>
                        <a:buFontTx/>
                        <a:buNone/>
                      </a:pPr>
                      <a:endParaRPr kumimoji="0" lang="en-US" sz="16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endParaRPr>
                    </a:p>
                  </p:txBody>
                </p:sp>
              </p:grpSp>
              <p:cxnSp>
                <p:nvCxnSpPr>
                  <p:cNvPr id="419" name="Straight Connector 418"/>
                  <p:cNvCxnSpPr/>
                  <p:nvPr/>
                </p:nvCxnSpPr>
                <p:spPr>
                  <a:xfrm>
                    <a:off x="8163" y="5965"/>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20" name="Straight Connector 419"/>
                  <p:cNvCxnSpPr/>
                  <p:nvPr/>
                </p:nvCxnSpPr>
                <p:spPr>
                  <a:xfrm>
                    <a:off x="8418" y="6075"/>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cxnSp>
                <p:nvCxnSpPr>
                  <p:cNvPr id="421" name="Straight Connector 420"/>
                  <p:cNvCxnSpPr/>
                  <p:nvPr/>
                </p:nvCxnSpPr>
                <p:spPr>
                  <a:xfrm>
                    <a:off x="8478" y="5868"/>
                    <a:ext cx="255" cy="11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cxnSp>
              <p:nvCxnSpPr>
                <p:cNvPr id="422" name="Straight Connector 421"/>
                <p:cNvCxnSpPr/>
                <p:nvPr/>
              </p:nvCxnSpPr>
              <p:spPr>
                <a:xfrm>
                  <a:off x="8731" y="5983"/>
                  <a:ext cx="0" cy="400"/>
                </a:xfrm>
                <a:prstGeom prst="line">
                  <a:avLst/>
                </a:prstGeom>
                <a:grpFill/>
                <a:ln w="9525" cap="flat">
                  <a:solidFill>
                    <a:srgbClr val="B56300"/>
                  </a:solidFill>
                  <a:prstDash val="solid"/>
                  <a:miter lim="400000"/>
                </a:ln>
              </p:spPr>
              <p:style>
                <a:lnRef idx="0">
                  <a:scrgbClr r="0" g="0" b="0"/>
                </a:lnRef>
                <a:fillRef idx="0">
                  <a:scrgbClr r="0" g="0" b="0"/>
                </a:fillRef>
                <a:effectRef idx="0">
                  <a:scrgbClr r="0" g="0" b="0"/>
                </a:effectRef>
                <a:fontRef idx="none"/>
              </p:style>
            </p:cxnSp>
          </p:grpSp>
        </p:grpSp>
        <p:cxnSp>
          <p:nvCxnSpPr>
            <p:cNvPr id="238" name="Curved Connector 237"/>
            <p:cNvCxnSpPr>
              <a:endCxn id="317" idx="3"/>
            </p:cNvCxnSpPr>
            <p:nvPr/>
          </p:nvCxnSpPr>
          <p:spPr>
            <a:xfrm>
              <a:off x="4461" y="4154"/>
              <a:ext cx="5005" cy="802"/>
            </a:xfrm>
            <a:prstGeom prst="curvedConnector4">
              <a:avLst>
                <a:gd name="adj1" fmla="val 44196"/>
                <a:gd name="adj2" fmla="val 163591"/>
              </a:avLst>
            </a:prstGeom>
            <a:ln w="12700">
              <a:solidFill>
                <a:srgbClr val="89C3EB"/>
              </a:solidFill>
              <a:prstDash val="solid"/>
              <a:headEnd type="none" w="med" len="med"/>
              <a:tailEnd type="triangle" w="med" len="med"/>
            </a:ln>
          </p:spPr>
          <p:style>
            <a:lnRef idx="3">
              <a:schemeClr val="accent2"/>
            </a:lnRef>
            <a:fillRef idx="0">
              <a:schemeClr val="accent2"/>
            </a:fillRef>
            <a:effectRef idx="2">
              <a:schemeClr val="accent2"/>
            </a:effectRef>
            <a:fontRef idx="minor">
              <a:schemeClr val="tx1"/>
            </a:fontRef>
          </p:style>
        </p:cxnSp>
        <mc:AlternateContent xmlns:mc="http://schemas.openxmlformats.org/markup-compatibility/2006" xmlns:a14="http://schemas.microsoft.com/office/drawing/2010/main">
          <mc:Choice Requires="a14">
            <p:sp>
              <p:nvSpPr>
                <p:cNvPr id="436" name="Text Box 435"/>
                <p:cNvSpPr txBox="1"/>
                <p:nvPr/>
              </p:nvSpPr>
              <p:spPr>
                <a:xfrm>
                  <a:off x="1626" y="3134"/>
                  <a:ext cx="675" cy="763"/>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t" forceAA="0">
                  <a:noAutofit/>
                </a:bodyPr>
                <a:lstStyle/>
                <a:p>
                  <a:pPr marL="0" marR="0" indent="0" algn="ctr" defTabSz="1219200" rtl="0" fontAlgn="auto" latinLnBrk="0" hangingPunct="0">
                    <a:lnSpc>
                      <a:spcPct val="100000"/>
                    </a:lnSpc>
                    <a:spcBef>
                      <a:spcPts val="0"/>
                    </a:spcBef>
                    <a:spcAft>
                      <a:spcPts val="0"/>
                    </a:spcAft>
                    <a:buClrTx/>
                    <a:buSzTx/>
                    <a:buFontTx/>
                    <a:buNone/>
                  </a:pPr>
                  <a14:m>
                    <m:oMathPara xmlns:m="http://schemas.openxmlformats.org/officeDocument/2006/math">
                      <m:oMathParaPr>
                        <m:jc m:val="centerGroup"/>
                      </m:oMathParaPr>
                      <m:oMath xmlns:m="http://schemas.openxmlformats.org/officeDocument/2006/math">
                        <m:box>
                          <m:box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boxPr>
                          <m:e>
                            <m:groupChr>
                              <m:groupChrPr>
                                <m:chr m:val="→"/>
                                <m:pos m:val="top"/>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groupChrPr>
                              <m:e>
                                <m:sSubSup>
                                  <m:sSubSup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sSubSupPr>
                                  <m:e>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𝑿</m:t>
                                    </m:r>
                                  </m:e>
                                  <m:sub>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𝒕</m:t>
                                    </m:r>
                                  </m:sub>
                                  <m:sup>
                                    <m:r>
                                      <a:rPr kumimoji="0" lang="en-US" sz="800" b="1" i="1" u="none" strike="noStrike" cap="none" spc="0" normalizeH="0" baseline="0">
                                        <a:ln>
                                          <a:noFill/>
                                        </a:ln>
                                        <a:solidFill>
                                          <a:srgbClr val="F0F0F0"/>
                                        </a:solidFill>
                                        <a:effectLst/>
                                        <a:uFillTx/>
                                        <a:latin typeface="DejaVu Math TeX Gyre" panose="02000503000000000000" charset="0"/>
                                        <a:ea typeface="SimSun" charset="0"/>
                                        <a:cs typeface="DejaVu Math TeX Gyre" panose="02000503000000000000" charset="0"/>
                                        <a:sym typeface="Helvetica Neue" panose="02000503000000020004"/>
                                      </a:rPr>
                                      <m:t>𝟏</m:t>
                                    </m:r>
                                  </m:sup>
                                </m:sSubSup>
                              </m:e>
                            </m:groupChr>
                          </m:e>
                        </m:box>
                      </m:oMath>
                    </m:oMathPara>
                  </a14:m>
                  <a:endParaRPr kumimoji="0" lang="en-US" sz="800" b="1" i="1" u="none" strike="noStrike" cap="none" spc="0" normalizeH="0" baseline="0">
                    <a:ln>
                      <a:noFill/>
                    </a:ln>
                    <a:solidFill>
                      <a:srgbClr val="F0F0F0"/>
                    </a:solidFill>
                    <a:effectLst/>
                    <a:uFillTx/>
                    <a:latin typeface="DejaVu Math TeX Gyre" panose="02000503000000000000" charset="0"/>
                    <a:ea typeface="SimSun" charset="0"/>
                    <a:cs typeface="DejaVu Math TeX Gyre" panose="02000503000000000000" charset="0"/>
                    <a:sym typeface="Helvetica Neue" panose="02000503000000020004"/>
                  </a:endParaRPr>
                </a:p>
              </p:txBody>
            </p:sp>
          </mc:Choice>
          <mc:Fallback xmlns="">
            <p:sp>
              <p:nvSpPr>
                <p:cNvPr id="436" name="Text Box 435"/>
                <p:cNvSpPr txBox="1">
                  <a:spLocks noRot="1" noChangeAspect="1" noMove="1" noResize="1" noEditPoints="1" noAdjustHandles="1" noChangeArrowheads="1" noChangeShapeType="1" noTextEdit="1"/>
                </p:cNvSpPr>
                <p:nvPr/>
              </p:nvSpPr>
              <p:spPr>
                <a:xfrm>
                  <a:off x="1626" y="3134"/>
                  <a:ext cx="675" cy="763"/>
                </a:xfrm>
                <a:prstGeom prst="rect">
                  <a:avLst/>
                </a:prstGeom>
                <a:blipFill rotWithShape="1">
                  <a:blip r:embed="rId4"/>
                </a:blipFill>
                <a:ln w="3175" cap="flat">
                  <a:noFill/>
                  <a:miter lim="400000"/>
                </a:ln>
              </p:spPr>
              <p:style>
                <a:lnRef idx="0">
                  <a:scrgbClr r="0" g="0" b="0"/>
                </a:lnRef>
                <a:fillRef idx="0">
                  <a:scrgbClr r="0" g="0" b="0"/>
                </a:fillRef>
                <a:effectRef idx="0">
                  <a:scrgbClr r="0" g="0" b="0"/>
                </a:effectRef>
                <a:fontRef idx="none"/>
              </p:style>
              <p:txBody>
                <a:bodyPr/>
                <a:lstStyle/>
                <a:p>
                  <a:r>
                    <a:rPr lang="en-US" altLang="en-US">
                      <a:noFill/>
                    </a:rPr>
                    <a:t> </a:t>
                  </a:r>
                </a:p>
              </p:txBody>
            </p:sp>
          </mc:Fallback>
        </mc:AlternateContent>
        <mc:AlternateContent xmlns:mc="http://schemas.openxmlformats.org/markup-compatibility/2006" xmlns:a14="http://schemas.microsoft.com/office/drawing/2010/main">
          <mc:Choice Requires="a14">
            <p:sp>
              <p:nvSpPr>
                <p:cNvPr id="437" name="Text Box 436"/>
                <p:cNvSpPr txBox="1"/>
                <p:nvPr/>
              </p:nvSpPr>
              <p:spPr>
                <a:xfrm>
                  <a:off x="1626" y="4882"/>
                  <a:ext cx="675" cy="580"/>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t" forceAA="0">
                  <a:noAutofit/>
                </a:bodyPr>
                <a:lstStyle/>
                <a:p>
                  <a:pPr marL="0" marR="0" indent="0" algn="ctr" defTabSz="1219200" rtl="0" fontAlgn="auto" latinLnBrk="0" hangingPunct="0">
                    <a:lnSpc>
                      <a:spcPct val="100000"/>
                    </a:lnSpc>
                    <a:spcBef>
                      <a:spcPts val="0"/>
                    </a:spcBef>
                    <a:spcAft>
                      <a:spcPts val="0"/>
                    </a:spcAft>
                    <a:buClrTx/>
                    <a:buSzTx/>
                    <a:buFontTx/>
                    <a:buNone/>
                  </a:pPr>
                  <a14:m>
                    <m:oMathPara xmlns:m="http://schemas.openxmlformats.org/officeDocument/2006/math">
                      <m:oMathParaPr>
                        <m:jc m:val="centerGroup"/>
                      </m:oMathParaPr>
                      <m:oMath xmlns:m="http://schemas.openxmlformats.org/officeDocument/2006/math">
                        <m:box>
                          <m:box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boxPr>
                          <m:e>
                            <m:groupChr>
                              <m:groupChrPr>
                                <m:chr m:val="→"/>
                                <m:pos m:val="top"/>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groupChrPr>
                              <m:e>
                                <m:sSubSup>
                                  <m:sSubSup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sSubSupPr>
                                  <m:e>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𝑿</m:t>
                                    </m:r>
                                  </m:e>
                                  <m:sub>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𝒕</m:t>
                                    </m:r>
                                  </m:sub>
                                  <m:sup>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𝟐</m:t>
                                    </m:r>
                                  </m:sup>
                                </m:sSubSup>
                              </m:e>
                            </m:groupChr>
                          </m:e>
                        </m:box>
                      </m:oMath>
                    </m:oMathPara>
                  </a14:m>
                  <a:endPar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endParaRPr>
                </a:p>
              </p:txBody>
            </p:sp>
          </mc:Choice>
          <mc:Fallback xmlns="">
            <p:sp>
              <p:nvSpPr>
                <p:cNvPr id="437" name="Text Box 436"/>
                <p:cNvSpPr txBox="1">
                  <a:spLocks noRot="1" noChangeAspect="1" noMove="1" noResize="1" noEditPoints="1" noAdjustHandles="1" noChangeArrowheads="1" noChangeShapeType="1" noTextEdit="1"/>
                </p:cNvSpPr>
                <p:nvPr/>
              </p:nvSpPr>
              <p:spPr>
                <a:xfrm>
                  <a:off x="1626" y="4882"/>
                  <a:ext cx="675" cy="580"/>
                </a:xfrm>
                <a:prstGeom prst="rect">
                  <a:avLst/>
                </a:prstGeom>
                <a:blipFill rotWithShape="1">
                  <a:blip r:embed="rId5"/>
                </a:blipFill>
                <a:ln w="3175" cap="flat">
                  <a:noFill/>
                  <a:miter lim="400000"/>
                </a:ln>
              </p:spPr>
              <p:style>
                <a:lnRef idx="0">
                  <a:scrgbClr r="0" g="0" b="0"/>
                </a:lnRef>
                <a:fillRef idx="0">
                  <a:scrgbClr r="0" g="0" b="0"/>
                </a:fillRef>
                <a:effectRef idx="0">
                  <a:scrgbClr r="0" g="0" b="0"/>
                </a:effectRef>
                <a:fontRef idx="none"/>
              </p:style>
              <p:txBody>
                <a:bodyPr/>
                <a:lstStyle/>
                <a:p>
                  <a:r>
                    <a:rPr lang="en-US" altLang="en-US">
                      <a:noFill/>
                    </a:rPr>
                    <a:t> </a:t>
                  </a:r>
                </a:p>
              </p:txBody>
            </p:sp>
          </mc:Fallback>
        </mc:AlternateContent>
        <mc:AlternateContent xmlns:mc="http://schemas.openxmlformats.org/markup-compatibility/2006" xmlns:a14="http://schemas.microsoft.com/office/drawing/2010/main">
          <mc:Choice Requires="a14">
            <p:sp>
              <p:nvSpPr>
                <p:cNvPr id="438" name="Text Box 437"/>
                <p:cNvSpPr txBox="1"/>
                <p:nvPr/>
              </p:nvSpPr>
              <p:spPr>
                <a:xfrm>
                  <a:off x="1626" y="6804"/>
                  <a:ext cx="675" cy="644"/>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t" forceAA="0">
                  <a:noAutofit/>
                </a:bodyPr>
                <a:lstStyle/>
                <a:p>
                  <a:pPr marL="0" marR="0" indent="0" algn="ctr" defTabSz="1219200" rtl="0" fontAlgn="auto" latinLnBrk="0" hangingPunct="0">
                    <a:lnSpc>
                      <a:spcPct val="100000"/>
                    </a:lnSpc>
                    <a:spcBef>
                      <a:spcPts val="0"/>
                    </a:spcBef>
                    <a:spcAft>
                      <a:spcPts val="0"/>
                    </a:spcAft>
                    <a:buClrTx/>
                    <a:buSzTx/>
                    <a:buFontTx/>
                    <a:buNone/>
                  </a:pPr>
                  <a14:m>
                    <m:oMathPara xmlns:m="http://schemas.openxmlformats.org/officeDocument/2006/math">
                      <m:oMathParaPr>
                        <m:jc m:val="centerGroup"/>
                      </m:oMathParaPr>
                      <m:oMath xmlns:m="http://schemas.openxmlformats.org/officeDocument/2006/math">
                        <m:box>
                          <m:box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boxPr>
                          <m:e>
                            <m:groupChr>
                              <m:groupChrPr>
                                <m:chr m:val="→"/>
                                <m:pos m:val="top"/>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groupChrPr>
                              <m:e>
                                <m:sSubSup>
                                  <m:sSubSupPr>
                                    <m:ctrlPr>
                                      <a:rPr kumimoji="0" lang="en-US" sz="800" b="1" i="1" u="none" strike="noStrike" cap="none" spc="0" normalizeH="0" baseline="0">
                                        <a:ln>
                                          <a:noFill/>
                                        </a:ln>
                                        <a:solidFill>
                                          <a:srgbClr val="F0F0F0"/>
                                        </a:solidFill>
                                        <a:effectLst/>
                                        <a:uFillTx/>
                                        <a:latin typeface="Cambria Math" panose="02040503050406030204" pitchFamily="18" charset="0"/>
                                        <a:ea typeface="+mn-ea"/>
                                        <a:cs typeface="DejaVu Math TeX Gyre" panose="02000503000000000000" charset="0"/>
                                        <a:sym typeface="Helvetica Neue" panose="02000503000000020004"/>
                                      </a:rPr>
                                    </m:ctrlPr>
                                  </m:sSubSupPr>
                                  <m:e>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𝑿</m:t>
                                    </m:r>
                                  </m:e>
                                  <m:sub>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𝒕</m:t>
                                    </m:r>
                                  </m:sub>
                                  <m:sup>
                                    <m:r>
                                      <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rPr>
                                      <m:t>𝑴</m:t>
                                    </m:r>
                                  </m:sup>
                                </m:sSubSup>
                              </m:e>
                            </m:groupChr>
                          </m:e>
                        </m:box>
                      </m:oMath>
                    </m:oMathPara>
                  </a14:m>
                  <a:endParaRPr kumimoji="0" lang="en-US" sz="800" b="1" i="1" u="none" strike="noStrike" cap="none" spc="0" normalizeH="0" baseline="0">
                    <a:ln>
                      <a:noFill/>
                    </a:ln>
                    <a:solidFill>
                      <a:srgbClr val="F0F0F0"/>
                    </a:solidFill>
                    <a:effectLst/>
                    <a:uFillTx/>
                    <a:latin typeface="DejaVu Math TeX Gyre" panose="02000503000000000000" charset="0"/>
                    <a:ea typeface="+mn-ea"/>
                    <a:cs typeface="DejaVu Math TeX Gyre" panose="02000503000000000000" charset="0"/>
                    <a:sym typeface="Helvetica Neue" panose="02000503000000020004"/>
                  </a:endParaRPr>
                </a:p>
              </p:txBody>
            </p:sp>
          </mc:Choice>
          <mc:Fallback xmlns="">
            <p:sp>
              <p:nvSpPr>
                <p:cNvPr id="438" name="Text Box 437"/>
                <p:cNvSpPr txBox="1">
                  <a:spLocks noRot="1" noChangeAspect="1" noMove="1" noResize="1" noEditPoints="1" noAdjustHandles="1" noChangeArrowheads="1" noChangeShapeType="1" noTextEdit="1"/>
                </p:cNvSpPr>
                <p:nvPr/>
              </p:nvSpPr>
              <p:spPr>
                <a:xfrm>
                  <a:off x="1626" y="6804"/>
                  <a:ext cx="675" cy="644"/>
                </a:xfrm>
                <a:prstGeom prst="rect">
                  <a:avLst/>
                </a:prstGeom>
                <a:blipFill rotWithShape="1">
                  <a:blip r:embed="rId6"/>
                </a:blipFill>
                <a:ln w="3175" cap="flat">
                  <a:noFill/>
                  <a:miter lim="400000"/>
                </a:ln>
              </p:spPr>
              <p:style>
                <a:lnRef idx="0">
                  <a:scrgbClr r="0" g="0" b="0"/>
                </a:lnRef>
                <a:fillRef idx="0">
                  <a:scrgbClr r="0" g="0" b="0"/>
                </a:fillRef>
                <a:effectRef idx="0">
                  <a:scrgbClr r="0" g="0" b="0"/>
                </a:effectRef>
                <a:fontRef idx="none"/>
              </p:style>
              <p:txBody>
                <a:bodyPr/>
                <a:lstStyle/>
                <a:p>
                  <a:r>
                    <a:rPr lang="en-US" altLang="en-US">
                      <a:noFill/>
                    </a:rPr>
                    <a:t> </a:t>
                  </a:r>
                </a:p>
              </p:txBody>
            </p:sp>
          </mc:Fallback>
        </mc:AlternateContent>
        <p:cxnSp>
          <p:nvCxnSpPr>
            <p:cNvPr id="439" name="Straight Arrow Connector 438"/>
            <p:cNvCxnSpPr/>
            <p:nvPr/>
          </p:nvCxnSpPr>
          <p:spPr>
            <a:xfrm flipH="1" flipV="1">
              <a:off x="2729" y="7769"/>
              <a:ext cx="1280" cy="545"/>
            </a:xfrm>
            <a:prstGeom prst="straightConnector1">
              <a:avLst/>
            </a:prstGeom>
            <a:noFill/>
            <a:ln w="6350" cap="flat">
              <a:solidFill>
                <a:srgbClr val="ABBCDC"/>
              </a:solidFill>
              <a:prstDash val="solid"/>
              <a:miter lim="400000"/>
              <a:headEnd type="none"/>
              <a:tailEnd type="triangle" w="med" len="med"/>
            </a:ln>
          </p:spPr>
          <p:style>
            <a:lnRef idx="0">
              <a:scrgbClr r="0" g="0" b="0"/>
            </a:lnRef>
            <a:fillRef idx="0">
              <a:scrgbClr r="0" g="0" b="0"/>
            </a:fillRef>
            <a:effectRef idx="0">
              <a:scrgbClr r="0" g="0" b="0"/>
            </a:effectRef>
            <a:fontRef idx="none"/>
          </p:style>
        </p:cxnSp>
        <p:cxnSp>
          <p:nvCxnSpPr>
            <p:cNvPr id="440" name="Straight Arrow Connector 439"/>
            <p:cNvCxnSpPr/>
            <p:nvPr/>
          </p:nvCxnSpPr>
          <p:spPr>
            <a:xfrm flipV="1">
              <a:off x="3985" y="8029"/>
              <a:ext cx="924" cy="285"/>
            </a:xfrm>
            <a:prstGeom prst="straightConnector1">
              <a:avLst/>
            </a:prstGeom>
            <a:noFill/>
            <a:ln w="6350" cap="flat">
              <a:solidFill>
                <a:srgbClr val="ABBCDC"/>
              </a:solidFill>
              <a:prstDash val="solid"/>
              <a:miter lim="400000"/>
              <a:headEnd type="none"/>
              <a:tailEnd type="triangle" w="med" len="med"/>
            </a:ln>
          </p:spPr>
          <p:style>
            <a:lnRef idx="0">
              <a:scrgbClr r="0" g="0" b="0"/>
            </a:lnRef>
            <a:fillRef idx="0">
              <a:scrgbClr r="0" g="0" b="0"/>
            </a:fillRef>
            <a:effectRef idx="0">
              <a:scrgbClr r="0" g="0" b="0"/>
            </a:effectRef>
            <a:fontRef idx="none"/>
          </p:style>
        </p:cxnSp>
        <p:sp>
          <p:nvSpPr>
            <p:cNvPr id="441" name="Text Box 440"/>
            <p:cNvSpPr txBox="1"/>
            <p:nvPr/>
          </p:nvSpPr>
          <p:spPr>
            <a:xfrm>
              <a:off x="2670" y="8010"/>
              <a:ext cx="1113" cy="414"/>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800" i="1" u="none" strike="noStrike" cap="none" spc="0" normalizeH="0" baseline="0">
                  <a:ln>
                    <a:noFill/>
                  </a:ln>
                  <a:solidFill>
                    <a:srgbClr val="F0F0F0"/>
                  </a:solidFill>
                  <a:effectLst/>
                  <a:uFillTx/>
                  <a:latin typeface="Helvetica Neue Italic" panose="02000503000000020004" charset="0"/>
                  <a:ea typeface="+mn-ea"/>
                  <a:cs typeface="Helvetica Neue Italic" panose="02000503000000020004" charset="0"/>
                  <a:sym typeface="Helvetica Neue" panose="02000503000000020004"/>
                </a:rPr>
                <a:t>S</a:t>
              </a:r>
            </a:p>
          </p:txBody>
        </p:sp>
        <p:sp>
          <p:nvSpPr>
            <p:cNvPr id="442" name="Text Box 441"/>
            <p:cNvSpPr txBox="1"/>
            <p:nvPr/>
          </p:nvSpPr>
          <p:spPr>
            <a:xfrm>
              <a:off x="4037" y="8102"/>
              <a:ext cx="1113" cy="414"/>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25400" tIns="25400" rIns="25400" bIns="25400" numCol="1" spcCol="38100" rtlCol="0" anchor="ctr" forceAA="0">
              <a:spAutoFit/>
            </a:bodyPr>
            <a:lstStyle/>
            <a:p>
              <a:pPr marL="0" marR="0" indent="0" algn="ctr" defTabSz="1219200" rtl="0" fontAlgn="auto" latinLnBrk="0" hangingPunct="0">
                <a:lnSpc>
                  <a:spcPct val="100000"/>
                </a:lnSpc>
                <a:spcBef>
                  <a:spcPts val="0"/>
                </a:spcBef>
                <a:spcAft>
                  <a:spcPts val="0"/>
                </a:spcAft>
                <a:buClrTx/>
                <a:buSzTx/>
                <a:buFontTx/>
                <a:buNone/>
              </a:pPr>
              <a:r>
                <a:rPr kumimoji="0" lang="en-US" sz="800" i="1" u="none" strike="noStrike" cap="none" spc="0" normalizeH="0" baseline="0">
                  <a:ln>
                    <a:noFill/>
                  </a:ln>
                  <a:solidFill>
                    <a:srgbClr val="F0F0F0"/>
                  </a:solidFill>
                  <a:effectLst/>
                  <a:uFillTx/>
                  <a:latin typeface="Helvetica Neue Italic" panose="02000503000000020004" charset="0"/>
                  <a:ea typeface="+mn-ea"/>
                  <a:cs typeface="Helvetica Neue Italic" panose="02000503000000020004" charset="0"/>
                  <a:sym typeface="Helvetica Neue" panose="02000503000000020004"/>
                </a:rPr>
                <a:t>T</a:t>
              </a:r>
            </a:p>
          </p:txBody>
        </p:sp>
        <p:cxnSp>
          <p:nvCxnSpPr>
            <p:cNvPr id="443" name="Straight Arrow Connector 442"/>
            <p:cNvCxnSpPr/>
            <p:nvPr/>
          </p:nvCxnSpPr>
          <p:spPr>
            <a:xfrm>
              <a:off x="5598" y="5932"/>
              <a:ext cx="1422" cy="0"/>
            </a:xfrm>
            <a:prstGeom prst="straightConnector1">
              <a:avLst/>
            </a:prstGeom>
            <a:noFill/>
            <a:ln w="22225" cap="flat">
              <a:solidFill>
                <a:srgbClr val="CED1D5"/>
              </a:solidFill>
              <a:prstDash val="solid"/>
              <a:miter lim="800000"/>
              <a:headEnd type="none"/>
              <a:tailEnd type="triangle" w="lg" len="lg"/>
            </a:ln>
          </p:spPr>
          <p:style>
            <a:lnRef idx="0">
              <a:scrgbClr r="0" g="0" b="0"/>
            </a:lnRef>
            <a:fillRef idx="0">
              <a:scrgbClr r="0" g="0" b="0"/>
            </a:fillRef>
            <a:effectRef idx="0">
              <a:scrgbClr r="0" g="0" b="0"/>
            </a:effectRef>
            <a:fontRef idx="none"/>
          </p:style>
        </p:cxnSp>
        <p:cxnSp>
          <p:nvCxnSpPr>
            <p:cNvPr id="445" name="Straight Arrow Connector 444"/>
            <p:cNvCxnSpPr/>
            <p:nvPr/>
          </p:nvCxnSpPr>
          <p:spPr>
            <a:xfrm>
              <a:off x="10695" y="5929"/>
              <a:ext cx="1422" cy="0"/>
            </a:xfrm>
            <a:prstGeom prst="straightConnector1">
              <a:avLst/>
            </a:prstGeom>
            <a:noFill/>
            <a:ln w="22225" cap="flat">
              <a:solidFill>
                <a:srgbClr val="CED1D5"/>
              </a:solidFill>
              <a:prstDash val="solid"/>
              <a:miter lim="800000"/>
              <a:headEnd type="none"/>
              <a:tailEnd type="triangle" w="lg" len="lg"/>
            </a:ln>
          </p:spPr>
          <p:style>
            <a:lnRef idx="0">
              <a:scrgbClr r="0" g="0" b="0"/>
            </a:lnRef>
            <a:fillRef idx="0">
              <a:scrgbClr r="0" g="0" b="0"/>
            </a:fillRef>
            <a:effectRef idx="0">
              <a:scrgbClr r="0" g="0" b="0"/>
            </a:effectRef>
            <a:fontRef idx="none"/>
          </p:style>
        </p:cxnSp>
      </p:grpSp>
      <p:sp>
        <p:nvSpPr>
          <p:cNvPr id="225" name="Google Shape;225;p23"/>
          <p:cNvSpPr/>
          <p:nvPr/>
        </p:nvSpPr>
        <p:spPr>
          <a:xfrm>
            <a:off x="190500" y="4459605"/>
            <a:ext cx="4941570" cy="3429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US" altLang="en-GB" sz="1800" dirty="0">
                <a:solidFill>
                  <a:srgbClr val="F0F0F0"/>
                </a:solidFill>
                <a:sym typeface="Arial" panose="020B0704020202020204"/>
              </a:rPr>
              <a:t>EM Heuristic</a:t>
            </a:r>
            <a:r>
              <a:rPr lang="en-US" altLang="en-US" sz="1800" b="0" i="0" u="none" strike="noStrike" cap="none">
                <a:solidFill>
                  <a:srgbClr val="F0F0F0"/>
                </a:solidFill>
                <a:latin typeface="Arial" panose="020B0704020202020204"/>
                <a:ea typeface="Arial" panose="020B0704020202020204"/>
                <a:cs typeface="Arial" panose="020B0704020202020204"/>
                <a:sym typeface="Arial" panose="020B0704020202020204"/>
              </a:rPr>
              <a:t> Process</a:t>
            </a:r>
            <a:endParaRPr sz="1800" b="0" i="0" u="none" strike="noStrike" cap="none"/>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3"/>
          <p:cNvSpPr/>
          <p:nvPr/>
        </p:nvSpPr>
        <p:spPr>
          <a:xfrm>
            <a:off x="0" y="626745"/>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The NCPOP Framework</a:t>
            </a:r>
            <a:endParaRPr sz="1200" b="0" i="0" u="none" strike="noStrike" cap="none" dirty="0"/>
          </a:p>
        </p:txBody>
      </p:sp>
      <p:sp>
        <p:nvSpPr>
          <p:cNvPr id="226" name="Google Shape;226;p23"/>
          <p:cNvSpPr/>
          <p:nvPr/>
        </p:nvSpPr>
        <p:spPr>
          <a:xfrm>
            <a:off x="981075" y="1089025"/>
            <a:ext cx="7363460" cy="4572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US" altLang="en-US" sz="1200" b="0" i="0" u="none" strike="noStrike" cap="none" dirty="0">
                <a:solidFill>
                  <a:srgbClr val="8C96A8"/>
                </a:solidFill>
                <a:latin typeface="Arial" panose="020B0704020202020204"/>
                <a:ea typeface="Arial" panose="020B0704020202020204"/>
                <a:cs typeface="Arial" panose="020B0704020202020204"/>
                <a:sym typeface="Arial" panose="020B0704020202020204"/>
              </a:rPr>
              <a:t>The Non-Commutative Polynomial Optimization (NCPOP) framework offers the theoretical foundation for formulating the joint clustering problem as LDSs with latent variables.</a:t>
            </a:r>
          </a:p>
        </p:txBody>
      </p:sp>
      <p:grpSp>
        <p:nvGrpSpPr>
          <p:cNvPr id="4" name="Group 3"/>
          <p:cNvGrpSpPr/>
          <p:nvPr/>
        </p:nvGrpSpPr>
        <p:grpSpPr>
          <a:xfrm>
            <a:off x="5366385" y="1823720"/>
            <a:ext cx="3427095" cy="3088005"/>
            <a:chOff x="8451" y="2872"/>
            <a:chExt cx="5397" cy="4863"/>
          </a:xfrm>
        </p:grpSpPr>
        <p:sp>
          <p:nvSpPr>
            <p:cNvPr id="227" name="Google Shape;227;p23"/>
            <p:cNvSpPr/>
            <p:nvPr/>
          </p:nvSpPr>
          <p:spPr>
            <a:xfrm>
              <a:off x="8451" y="2872"/>
              <a:ext cx="5397" cy="1289"/>
            </a:xfrm>
            <a:custGeom>
              <a:avLst/>
              <a:gdLst/>
              <a:ahLst/>
              <a:cxnLst/>
              <a:rect l="l" t="t" r="r" b="b"/>
              <a:pathLst>
                <a:path w="3187700" h="1828800" extrusionOk="0">
                  <a:moveTo>
                    <a:pt x="101608" y="0"/>
                  </a:moveTo>
                  <a:lnTo>
                    <a:pt x="3086092" y="0"/>
                  </a:lnTo>
                  <a:cubicBezTo>
                    <a:pt x="3142208" y="0"/>
                    <a:pt x="3187700" y="45492"/>
                    <a:pt x="3187700" y="101608"/>
                  </a:cubicBezTo>
                  <a:lnTo>
                    <a:pt x="3187700" y="1727192"/>
                  </a:lnTo>
                  <a:cubicBezTo>
                    <a:pt x="3187700" y="1783308"/>
                    <a:pt x="3142208" y="1828800"/>
                    <a:pt x="3086092" y="1828800"/>
                  </a:cubicBezTo>
                  <a:lnTo>
                    <a:pt x="101608" y="1828800"/>
                  </a:lnTo>
                  <a:cubicBezTo>
                    <a:pt x="45492" y="1828800"/>
                    <a:pt x="0" y="1783308"/>
                    <a:pt x="0" y="1727192"/>
                  </a:cubicBezTo>
                  <a:lnTo>
                    <a:pt x="0" y="101608"/>
                  </a:lnTo>
                  <a:cubicBezTo>
                    <a:pt x="0" y="45529"/>
                    <a:pt x="45529" y="0"/>
                    <a:pt x="101608"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28" name="Google Shape;228;p23"/>
            <p:cNvSpPr/>
            <p:nvPr/>
          </p:nvSpPr>
          <p:spPr>
            <a:xfrm>
              <a:off x="10992" y="3002"/>
              <a:ext cx="316" cy="288"/>
            </a:xfrm>
            <a:custGeom>
              <a:avLst/>
              <a:gdLst/>
              <a:ahLst/>
              <a:cxnLst/>
              <a:rect l="l" t="t" r="r" b="b"/>
              <a:pathLst>
                <a:path w="571500" h="457200" extrusionOk="0">
                  <a:moveTo>
                    <a:pt x="0" y="228600"/>
                  </a:moveTo>
                  <a:cubicBezTo>
                    <a:pt x="0" y="149662"/>
                    <a:pt x="63937" y="85725"/>
                    <a:pt x="142875" y="85725"/>
                  </a:cubicBezTo>
                  <a:cubicBezTo>
                    <a:pt x="187881" y="85725"/>
                    <a:pt x="230207" y="106888"/>
                    <a:pt x="257175" y="142875"/>
                  </a:cubicBezTo>
                  <a:lnTo>
                    <a:pt x="285750" y="181005"/>
                  </a:lnTo>
                  <a:lnTo>
                    <a:pt x="314325" y="142875"/>
                  </a:lnTo>
                  <a:cubicBezTo>
                    <a:pt x="341293" y="106888"/>
                    <a:pt x="383619" y="85725"/>
                    <a:pt x="428625" y="85725"/>
                  </a:cubicBezTo>
                  <a:cubicBezTo>
                    <a:pt x="507563" y="85725"/>
                    <a:pt x="571500" y="149662"/>
                    <a:pt x="571500" y="228600"/>
                  </a:cubicBezTo>
                  <a:cubicBezTo>
                    <a:pt x="571500" y="307538"/>
                    <a:pt x="507563" y="371475"/>
                    <a:pt x="428625" y="371475"/>
                  </a:cubicBezTo>
                  <a:cubicBezTo>
                    <a:pt x="383619" y="371475"/>
                    <a:pt x="341293" y="350312"/>
                    <a:pt x="314325" y="314325"/>
                  </a:cubicBezTo>
                  <a:lnTo>
                    <a:pt x="285750" y="276195"/>
                  </a:lnTo>
                  <a:lnTo>
                    <a:pt x="257175" y="314325"/>
                  </a:lnTo>
                  <a:cubicBezTo>
                    <a:pt x="230207" y="350312"/>
                    <a:pt x="187881" y="371475"/>
                    <a:pt x="142875" y="371475"/>
                  </a:cubicBezTo>
                  <a:cubicBezTo>
                    <a:pt x="63937" y="371475"/>
                    <a:pt x="0" y="307538"/>
                    <a:pt x="0" y="228600"/>
                  </a:cubicBezTo>
                  <a:close/>
                  <a:moveTo>
                    <a:pt x="250031" y="228600"/>
                  </a:moveTo>
                  <a:lnTo>
                    <a:pt x="211455" y="177165"/>
                  </a:lnTo>
                  <a:cubicBezTo>
                    <a:pt x="195292" y="155555"/>
                    <a:pt x="169843" y="142875"/>
                    <a:pt x="142875" y="142875"/>
                  </a:cubicBezTo>
                  <a:cubicBezTo>
                    <a:pt x="95548" y="142875"/>
                    <a:pt x="57150" y="181273"/>
                    <a:pt x="57150" y="228600"/>
                  </a:cubicBezTo>
                  <a:cubicBezTo>
                    <a:pt x="57150" y="275927"/>
                    <a:pt x="95548" y="314325"/>
                    <a:pt x="142875" y="314325"/>
                  </a:cubicBezTo>
                  <a:cubicBezTo>
                    <a:pt x="169843" y="314325"/>
                    <a:pt x="195292" y="301645"/>
                    <a:pt x="211455" y="280035"/>
                  </a:cubicBezTo>
                  <a:lnTo>
                    <a:pt x="250031" y="228600"/>
                  </a:lnTo>
                  <a:close/>
                  <a:moveTo>
                    <a:pt x="321469" y="228600"/>
                  </a:moveTo>
                  <a:lnTo>
                    <a:pt x="360045" y="280035"/>
                  </a:lnTo>
                  <a:cubicBezTo>
                    <a:pt x="376208" y="301645"/>
                    <a:pt x="401657" y="314325"/>
                    <a:pt x="428625" y="314325"/>
                  </a:cubicBezTo>
                  <a:cubicBezTo>
                    <a:pt x="475952" y="314325"/>
                    <a:pt x="514350" y="275927"/>
                    <a:pt x="514350" y="228600"/>
                  </a:cubicBezTo>
                  <a:cubicBezTo>
                    <a:pt x="514350" y="181273"/>
                    <a:pt x="475952" y="142875"/>
                    <a:pt x="428625" y="142875"/>
                  </a:cubicBezTo>
                  <a:cubicBezTo>
                    <a:pt x="401657" y="142875"/>
                    <a:pt x="376208" y="155555"/>
                    <a:pt x="360045" y="177165"/>
                  </a:cubicBezTo>
                  <a:lnTo>
                    <a:pt x="321469" y="228600"/>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sz="800"/>
            </a:p>
          </p:txBody>
        </p:sp>
        <p:sp>
          <p:nvSpPr>
            <p:cNvPr id="229" name="Google Shape;229;p23"/>
            <p:cNvSpPr/>
            <p:nvPr/>
          </p:nvSpPr>
          <p:spPr>
            <a:xfrm>
              <a:off x="8611" y="3285"/>
              <a:ext cx="5078" cy="257"/>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400"/>
                <a:buFont typeface="Arial" panose="020B0704020202020204"/>
                <a:buNone/>
              </a:pPr>
              <a:r>
                <a:rPr 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Operator-Valued</a:t>
              </a:r>
              <a:endParaRPr sz="1200" b="0" i="0" u="none" strike="noStrike" cap="none"/>
            </a:p>
          </p:txBody>
        </p:sp>
        <p:sp>
          <p:nvSpPr>
            <p:cNvPr id="230" name="Google Shape;230;p23"/>
            <p:cNvSpPr/>
            <p:nvPr/>
          </p:nvSpPr>
          <p:spPr>
            <a:xfrm>
              <a:off x="8690" y="3618"/>
              <a:ext cx="4919" cy="344"/>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Variables are operators in an unknown dimension.</a:t>
              </a:r>
              <a:endParaRPr sz="1200" b="0" i="0" u="none" strike="noStrike" cap="none" dirty="0"/>
            </a:p>
          </p:txBody>
        </p:sp>
        <p:sp>
          <p:nvSpPr>
            <p:cNvPr id="232" name="Google Shape;232;p23"/>
            <p:cNvSpPr/>
            <p:nvPr/>
          </p:nvSpPr>
          <p:spPr>
            <a:xfrm>
              <a:off x="8451" y="4673"/>
              <a:ext cx="5397" cy="1289"/>
            </a:xfrm>
            <a:custGeom>
              <a:avLst/>
              <a:gdLst/>
              <a:ahLst/>
              <a:cxnLst/>
              <a:rect l="l" t="t" r="r" b="b"/>
              <a:pathLst>
                <a:path w="3187700" h="1828800" extrusionOk="0">
                  <a:moveTo>
                    <a:pt x="101608" y="0"/>
                  </a:moveTo>
                  <a:lnTo>
                    <a:pt x="3086092" y="0"/>
                  </a:lnTo>
                  <a:cubicBezTo>
                    <a:pt x="3142208" y="0"/>
                    <a:pt x="3187700" y="45492"/>
                    <a:pt x="3187700" y="101608"/>
                  </a:cubicBezTo>
                  <a:lnTo>
                    <a:pt x="3187700" y="1727192"/>
                  </a:lnTo>
                  <a:cubicBezTo>
                    <a:pt x="3187700" y="1783308"/>
                    <a:pt x="3142208" y="1828800"/>
                    <a:pt x="3086092" y="1828800"/>
                  </a:cubicBezTo>
                  <a:lnTo>
                    <a:pt x="101608" y="1828800"/>
                  </a:lnTo>
                  <a:cubicBezTo>
                    <a:pt x="45492" y="1828800"/>
                    <a:pt x="0" y="1783308"/>
                    <a:pt x="0" y="1727192"/>
                  </a:cubicBezTo>
                  <a:lnTo>
                    <a:pt x="0" y="101608"/>
                  </a:lnTo>
                  <a:cubicBezTo>
                    <a:pt x="0" y="45529"/>
                    <a:pt x="45529" y="0"/>
                    <a:pt x="101608"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33" name="Google Shape;233;p23"/>
            <p:cNvSpPr/>
            <p:nvPr/>
          </p:nvSpPr>
          <p:spPr>
            <a:xfrm>
              <a:off x="11018" y="4803"/>
              <a:ext cx="263" cy="287"/>
            </a:xfrm>
            <a:custGeom>
              <a:avLst/>
              <a:gdLst/>
              <a:ahLst/>
              <a:cxnLst/>
              <a:rect l="l" t="t" r="r" b="b"/>
              <a:pathLst>
                <a:path w="457200" h="457200" extrusionOk="0">
                  <a:moveTo>
                    <a:pt x="49738" y="178326"/>
                  </a:moveTo>
                  <a:lnTo>
                    <a:pt x="77331" y="205919"/>
                  </a:lnTo>
                  <a:cubicBezTo>
                    <a:pt x="82689" y="211276"/>
                    <a:pt x="89922" y="214313"/>
                    <a:pt x="97512" y="214313"/>
                  </a:cubicBezTo>
                  <a:lnTo>
                    <a:pt x="116711" y="214313"/>
                  </a:lnTo>
                  <a:cubicBezTo>
                    <a:pt x="124301" y="214313"/>
                    <a:pt x="131534" y="217349"/>
                    <a:pt x="136892" y="222706"/>
                  </a:cubicBezTo>
                  <a:lnTo>
                    <a:pt x="163056" y="248870"/>
                  </a:lnTo>
                  <a:cubicBezTo>
                    <a:pt x="168414" y="254228"/>
                    <a:pt x="171450" y="261461"/>
                    <a:pt x="171450" y="269051"/>
                  </a:cubicBezTo>
                  <a:lnTo>
                    <a:pt x="171450" y="302538"/>
                  </a:lnTo>
                  <a:cubicBezTo>
                    <a:pt x="171450" y="310128"/>
                    <a:pt x="174486" y="317361"/>
                    <a:pt x="179844" y="322719"/>
                  </a:cubicBezTo>
                  <a:lnTo>
                    <a:pt x="191720" y="334595"/>
                  </a:lnTo>
                  <a:cubicBezTo>
                    <a:pt x="197078" y="339953"/>
                    <a:pt x="200114" y="347186"/>
                    <a:pt x="200114" y="354776"/>
                  </a:cubicBezTo>
                  <a:lnTo>
                    <a:pt x="200114" y="371475"/>
                  </a:lnTo>
                  <a:cubicBezTo>
                    <a:pt x="200114" y="387281"/>
                    <a:pt x="212884" y="400050"/>
                    <a:pt x="228689" y="400050"/>
                  </a:cubicBezTo>
                  <a:cubicBezTo>
                    <a:pt x="244495" y="400050"/>
                    <a:pt x="257264" y="387281"/>
                    <a:pt x="257264" y="371475"/>
                  </a:cubicBezTo>
                  <a:lnTo>
                    <a:pt x="257264" y="369064"/>
                  </a:lnTo>
                  <a:cubicBezTo>
                    <a:pt x="257264" y="361474"/>
                    <a:pt x="260300" y="354241"/>
                    <a:pt x="265658" y="348883"/>
                  </a:cubicBezTo>
                  <a:lnTo>
                    <a:pt x="306110" y="308431"/>
                  </a:lnTo>
                  <a:cubicBezTo>
                    <a:pt x="311468" y="303074"/>
                    <a:pt x="314504" y="295841"/>
                    <a:pt x="314504" y="288250"/>
                  </a:cubicBezTo>
                  <a:lnTo>
                    <a:pt x="314504" y="257264"/>
                  </a:lnTo>
                  <a:cubicBezTo>
                    <a:pt x="314504" y="241459"/>
                    <a:pt x="301734" y="228689"/>
                    <a:pt x="285929" y="228689"/>
                  </a:cubicBezTo>
                  <a:lnTo>
                    <a:pt x="212080" y="228689"/>
                  </a:lnTo>
                  <a:cubicBezTo>
                    <a:pt x="204490" y="228689"/>
                    <a:pt x="197257" y="225653"/>
                    <a:pt x="191899" y="220295"/>
                  </a:cubicBezTo>
                  <a:lnTo>
                    <a:pt x="177611" y="206008"/>
                  </a:lnTo>
                  <a:cubicBezTo>
                    <a:pt x="173861" y="202257"/>
                    <a:pt x="171718" y="197078"/>
                    <a:pt x="171718" y="191720"/>
                  </a:cubicBezTo>
                  <a:cubicBezTo>
                    <a:pt x="171718" y="180558"/>
                    <a:pt x="180737" y="171539"/>
                    <a:pt x="191899" y="171539"/>
                  </a:cubicBezTo>
                  <a:lnTo>
                    <a:pt x="222885" y="171539"/>
                  </a:lnTo>
                  <a:cubicBezTo>
                    <a:pt x="234047" y="171539"/>
                    <a:pt x="243066" y="162520"/>
                    <a:pt x="243066" y="151358"/>
                  </a:cubicBezTo>
                  <a:cubicBezTo>
                    <a:pt x="243066" y="146000"/>
                    <a:pt x="240923" y="140821"/>
                    <a:pt x="237173" y="137071"/>
                  </a:cubicBezTo>
                  <a:lnTo>
                    <a:pt x="219581" y="119479"/>
                  </a:lnTo>
                  <a:cubicBezTo>
                    <a:pt x="216098" y="116086"/>
                    <a:pt x="214313" y="111710"/>
                    <a:pt x="214313" y="107156"/>
                  </a:cubicBezTo>
                  <a:cubicBezTo>
                    <a:pt x="214313" y="102602"/>
                    <a:pt x="216098" y="98227"/>
                    <a:pt x="219402" y="94923"/>
                  </a:cubicBezTo>
                  <a:lnTo>
                    <a:pt x="234851" y="79474"/>
                  </a:lnTo>
                  <a:cubicBezTo>
                    <a:pt x="240030" y="74295"/>
                    <a:pt x="242977" y="67241"/>
                    <a:pt x="242977" y="59918"/>
                  </a:cubicBezTo>
                  <a:cubicBezTo>
                    <a:pt x="242977" y="53489"/>
                    <a:pt x="240834" y="47685"/>
                    <a:pt x="237262" y="43041"/>
                  </a:cubicBezTo>
                  <a:cubicBezTo>
                    <a:pt x="234404" y="42952"/>
                    <a:pt x="231547" y="42862"/>
                    <a:pt x="228689" y="42862"/>
                  </a:cubicBezTo>
                  <a:cubicBezTo>
                    <a:pt x="143500" y="42862"/>
                    <a:pt x="71795" y="100191"/>
                    <a:pt x="49828" y="178326"/>
                  </a:cubicBezTo>
                  <a:close/>
                  <a:moveTo>
                    <a:pt x="414338" y="228600"/>
                  </a:moveTo>
                  <a:cubicBezTo>
                    <a:pt x="414338" y="197703"/>
                    <a:pt x="406837" y="168593"/>
                    <a:pt x="393442" y="143054"/>
                  </a:cubicBezTo>
                  <a:cubicBezTo>
                    <a:pt x="387727" y="143857"/>
                    <a:pt x="382101" y="146536"/>
                    <a:pt x="377458" y="151180"/>
                  </a:cubicBezTo>
                  <a:lnTo>
                    <a:pt x="365492" y="163145"/>
                  </a:lnTo>
                  <a:cubicBezTo>
                    <a:pt x="360134" y="168503"/>
                    <a:pt x="357098" y="175736"/>
                    <a:pt x="357098" y="183326"/>
                  </a:cubicBezTo>
                  <a:lnTo>
                    <a:pt x="357098" y="214313"/>
                  </a:lnTo>
                  <a:cubicBezTo>
                    <a:pt x="357098" y="230118"/>
                    <a:pt x="369868" y="242888"/>
                    <a:pt x="385673" y="242888"/>
                  </a:cubicBezTo>
                  <a:lnTo>
                    <a:pt x="407194" y="242888"/>
                  </a:lnTo>
                  <a:cubicBezTo>
                    <a:pt x="409426" y="242888"/>
                    <a:pt x="411659" y="242620"/>
                    <a:pt x="413712" y="242173"/>
                  </a:cubicBezTo>
                  <a:cubicBezTo>
                    <a:pt x="414070" y="237708"/>
                    <a:pt x="414159" y="233154"/>
                    <a:pt x="414159" y="228600"/>
                  </a:cubicBezTo>
                  <a:close/>
                  <a:moveTo>
                    <a:pt x="0" y="228600"/>
                  </a:moveTo>
                  <a:cubicBezTo>
                    <a:pt x="0" y="102432"/>
                    <a:pt x="102432" y="0"/>
                    <a:pt x="228600" y="0"/>
                  </a:cubicBezTo>
                  <a:cubicBezTo>
                    <a:pt x="354768" y="0"/>
                    <a:pt x="457200" y="102432"/>
                    <a:pt x="457200" y="228600"/>
                  </a:cubicBezTo>
                  <a:cubicBezTo>
                    <a:pt x="457200" y="354768"/>
                    <a:pt x="354768" y="457200"/>
                    <a:pt x="228600" y="457200"/>
                  </a:cubicBezTo>
                  <a:cubicBezTo>
                    <a:pt x="102432" y="457200"/>
                    <a:pt x="0" y="354768"/>
                    <a:pt x="0" y="228600"/>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sz="800"/>
            </a:p>
          </p:txBody>
        </p:sp>
        <p:sp>
          <p:nvSpPr>
            <p:cNvPr id="234" name="Google Shape;234;p23"/>
            <p:cNvSpPr/>
            <p:nvPr/>
          </p:nvSpPr>
          <p:spPr>
            <a:xfrm>
              <a:off x="8611" y="5085"/>
              <a:ext cx="5078" cy="257"/>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400"/>
                <a:buFont typeface="Arial" panose="020B0704020202020204"/>
                <a:buNone/>
              </a:pPr>
              <a:r>
                <a:rPr lang="en-GB" sz="1400" b="0" i="0" u="none" strike="noStrike" cap="none">
                  <a:solidFill>
                    <a:srgbClr val="F0F0F0"/>
                  </a:solidFill>
                  <a:latin typeface="Arial" panose="020B0704020202020204"/>
                  <a:ea typeface="Arial" panose="020B0704020202020204"/>
                  <a:cs typeface="Arial" panose="020B0704020202020204"/>
                  <a:sym typeface="Arial" panose="020B0704020202020204"/>
                </a:rPr>
                <a:t>Global Optima</a:t>
              </a:r>
              <a:endParaRPr sz="1200" b="0" i="0" u="none" strike="noStrike" cap="none"/>
            </a:p>
          </p:txBody>
        </p:sp>
        <p:sp>
          <p:nvSpPr>
            <p:cNvPr id="235" name="Google Shape;235;p23"/>
            <p:cNvSpPr/>
            <p:nvPr/>
          </p:nvSpPr>
          <p:spPr>
            <a:xfrm>
              <a:off x="8690" y="5418"/>
              <a:ext cx="4919" cy="327"/>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Finds the best solution without local minima traps.</a:t>
              </a:r>
              <a:endParaRPr sz="1200" b="0" i="0" u="none" strike="noStrike" cap="none" dirty="0"/>
            </a:p>
          </p:txBody>
        </p:sp>
        <p:sp>
          <p:nvSpPr>
            <p:cNvPr id="237" name="Google Shape;237;p23"/>
            <p:cNvSpPr/>
            <p:nvPr/>
          </p:nvSpPr>
          <p:spPr>
            <a:xfrm>
              <a:off x="8451" y="6446"/>
              <a:ext cx="5397" cy="1289"/>
            </a:xfrm>
            <a:custGeom>
              <a:avLst/>
              <a:gdLst/>
              <a:ahLst/>
              <a:cxnLst/>
              <a:rect l="l" t="t" r="r" b="b"/>
              <a:pathLst>
                <a:path w="3187700" h="1828800" extrusionOk="0">
                  <a:moveTo>
                    <a:pt x="101608" y="0"/>
                  </a:moveTo>
                  <a:lnTo>
                    <a:pt x="3086092" y="0"/>
                  </a:lnTo>
                  <a:cubicBezTo>
                    <a:pt x="3142208" y="0"/>
                    <a:pt x="3187700" y="45492"/>
                    <a:pt x="3187700" y="101608"/>
                  </a:cubicBezTo>
                  <a:lnTo>
                    <a:pt x="3187700" y="1727192"/>
                  </a:lnTo>
                  <a:cubicBezTo>
                    <a:pt x="3187700" y="1783308"/>
                    <a:pt x="3142208" y="1828800"/>
                    <a:pt x="3086092" y="1828800"/>
                  </a:cubicBezTo>
                  <a:lnTo>
                    <a:pt x="101608" y="1828800"/>
                  </a:lnTo>
                  <a:cubicBezTo>
                    <a:pt x="45492" y="1828800"/>
                    <a:pt x="0" y="1783308"/>
                    <a:pt x="0" y="1727192"/>
                  </a:cubicBezTo>
                  <a:lnTo>
                    <a:pt x="0" y="101608"/>
                  </a:lnTo>
                  <a:cubicBezTo>
                    <a:pt x="0" y="45529"/>
                    <a:pt x="45529" y="0"/>
                    <a:pt x="101608"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38" name="Google Shape;238;p23"/>
            <p:cNvSpPr/>
            <p:nvPr/>
          </p:nvSpPr>
          <p:spPr>
            <a:xfrm>
              <a:off x="11018" y="6577"/>
              <a:ext cx="263" cy="255"/>
            </a:xfrm>
            <a:custGeom>
              <a:avLst/>
              <a:gdLst/>
              <a:ahLst/>
              <a:cxnLst/>
              <a:rect l="l" t="t" r="r" b="b"/>
              <a:pathLst>
                <a:path w="457200" h="457200" extrusionOk="0">
                  <a:moveTo>
                    <a:pt x="228600" y="457200"/>
                  </a:moveTo>
                  <a:cubicBezTo>
                    <a:pt x="354768" y="457200"/>
                    <a:pt x="457200" y="354768"/>
                    <a:pt x="457200" y="228600"/>
                  </a:cubicBezTo>
                  <a:cubicBezTo>
                    <a:pt x="457200" y="102432"/>
                    <a:pt x="354768" y="0"/>
                    <a:pt x="228600" y="0"/>
                  </a:cubicBezTo>
                  <a:cubicBezTo>
                    <a:pt x="102432" y="0"/>
                    <a:pt x="0" y="102432"/>
                    <a:pt x="0" y="228600"/>
                  </a:cubicBezTo>
                  <a:cubicBezTo>
                    <a:pt x="0" y="354768"/>
                    <a:pt x="102432" y="457200"/>
                    <a:pt x="228600" y="457200"/>
                  </a:cubicBezTo>
                  <a:close/>
                  <a:moveTo>
                    <a:pt x="303967" y="189934"/>
                  </a:moveTo>
                  <a:lnTo>
                    <a:pt x="232529" y="304234"/>
                  </a:lnTo>
                  <a:cubicBezTo>
                    <a:pt x="228779" y="310217"/>
                    <a:pt x="222349" y="313968"/>
                    <a:pt x="215295" y="314325"/>
                  </a:cubicBezTo>
                  <a:cubicBezTo>
                    <a:pt x="208240" y="314682"/>
                    <a:pt x="201454" y="311468"/>
                    <a:pt x="197257" y="305753"/>
                  </a:cubicBezTo>
                  <a:lnTo>
                    <a:pt x="154394" y="248602"/>
                  </a:lnTo>
                  <a:cubicBezTo>
                    <a:pt x="147251" y="239137"/>
                    <a:pt x="149215" y="225743"/>
                    <a:pt x="158681" y="218599"/>
                  </a:cubicBezTo>
                  <a:cubicBezTo>
                    <a:pt x="168146" y="211455"/>
                    <a:pt x="181541" y="213420"/>
                    <a:pt x="188684" y="222885"/>
                  </a:cubicBezTo>
                  <a:lnTo>
                    <a:pt x="212794" y="255032"/>
                  </a:lnTo>
                  <a:lnTo>
                    <a:pt x="267623" y="167253"/>
                  </a:lnTo>
                  <a:cubicBezTo>
                    <a:pt x="273874" y="157252"/>
                    <a:pt x="287089" y="154126"/>
                    <a:pt x="297180" y="160466"/>
                  </a:cubicBezTo>
                  <a:cubicBezTo>
                    <a:pt x="307271" y="166807"/>
                    <a:pt x="310307" y="179933"/>
                    <a:pt x="303967" y="190024"/>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sz="800"/>
            </a:p>
          </p:txBody>
        </p:sp>
        <p:sp>
          <p:nvSpPr>
            <p:cNvPr id="239" name="Google Shape;239;p23"/>
            <p:cNvSpPr/>
            <p:nvPr/>
          </p:nvSpPr>
          <p:spPr>
            <a:xfrm>
              <a:off x="8611" y="6859"/>
              <a:ext cx="5078" cy="257"/>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400"/>
                <a:buFont typeface="Arial" panose="020B0704020202020204"/>
                <a:buNone/>
              </a:pPr>
              <a:r>
                <a:rPr lang="en-GB" sz="1400" b="0" i="0" u="none" strike="noStrike" cap="none" dirty="0">
                  <a:solidFill>
                    <a:srgbClr val="F0F0F0"/>
                  </a:solidFill>
                  <a:latin typeface="Arial" panose="020B0704020202020204"/>
                  <a:ea typeface="Arial" panose="020B0704020202020204"/>
                  <a:cs typeface="Arial" panose="020B0704020202020204"/>
                  <a:sym typeface="Arial" panose="020B0704020202020204"/>
                </a:rPr>
                <a:t>Convergence Guarantees</a:t>
              </a:r>
              <a:endParaRPr sz="1200" b="0" i="0" u="none" strike="noStrike" cap="none" dirty="0"/>
            </a:p>
          </p:txBody>
        </p:sp>
        <p:sp>
          <p:nvSpPr>
            <p:cNvPr id="240" name="Google Shape;240;p23"/>
            <p:cNvSpPr/>
            <p:nvPr/>
          </p:nvSpPr>
          <p:spPr>
            <a:xfrm>
              <a:off x="8611" y="7191"/>
              <a:ext cx="5078" cy="325"/>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Theoretical assurance of finding the optimal solution.</a:t>
              </a:r>
              <a:endParaRPr sz="1200" b="0" i="0" u="none" strike="noStrike" cap="none"/>
            </a:p>
          </p:txBody>
        </p:sp>
      </p:grpSp>
      <p:grpSp>
        <p:nvGrpSpPr>
          <p:cNvPr id="50" name="Group 49"/>
          <p:cNvGrpSpPr/>
          <p:nvPr/>
        </p:nvGrpSpPr>
        <p:grpSpPr>
          <a:xfrm>
            <a:off x="471805" y="1812290"/>
            <a:ext cx="4100195" cy="3251137"/>
            <a:chOff x="6840" y="2962"/>
            <a:chExt cx="6457" cy="4399"/>
          </a:xfrm>
        </p:grpSpPr>
        <p:sp>
          <p:nvSpPr>
            <p:cNvPr id="3" name="Text Box 2"/>
            <p:cNvSpPr txBox="1"/>
            <p:nvPr/>
          </p:nvSpPr>
          <p:spPr>
            <a:xfrm>
              <a:off x="6840" y="2962"/>
              <a:ext cx="6457" cy="4399"/>
            </a:xfrm>
            <a:prstGeom prst="rect">
              <a:avLst/>
            </a:prstGeom>
          </p:spPr>
          <p:txBody>
            <a:bodyPr wrap="square">
              <a:noAutofit/>
            </a:bodyPr>
            <a:lstStyle/>
            <a:p>
              <a:pPr marL="0" indent="0" algn="just" defTabSz="457200">
                <a:spcBef>
                  <a:spcPct val="0"/>
                </a:spcBef>
                <a:spcAft>
                  <a:spcPct val="0"/>
                </a:spcAft>
              </a:pPr>
              <a:r>
                <a:rPr lang="en-GB" sz="1200" dirty="0">
                  <a:solidFill>
                    <a:srgbClr val="F0F0F0"/>
                  </a:solidFill>
                  <a:latin typeface="Arial Regular" panose="020B0704020202020204" charset="0"/>
                  <a:ea typeface="Calibri" panose="020F07020304040A0204"/>
                  <a:cs typeface="Arial Regular" panose="020B0704020202020204" charset="0"/>
                </a:rPr>
                <a:t>A single realisation of the LDS </a:t>
              </a:r>
              <a:r>
                <a:rPr lang="en-US" altLang="en-GB" sz="1200" dirty="0">
                  <a:solidFill>
                    <a:srgbClr val="F0F0F0"/>
                  </a:solidFill>
                  <a:latin typeface="Arial Regular" panose="020B0704020202020204" charset="0"/>
                  <a:ea typeface="Calibri" panose="020F07020304040A0204"/>
                  <a:cs typeface="Arial Regular" panose="020B0704020202020204" charset="0"/>
                </a:rPr>
                <a:t>with</a:t>
              </a:r>
              <a:r>
                <a:rPr lang="en-GB" sz="1200" dirty="0">
                  <a:solidFill>
                    <a:srgbClr val="F0F0F0"/>
                  </a:solidFill>
                  <a:latin typeface="Arial Regular" panose="020B0704020202020204" charset="0"/>
                  <a:ea typeface="Calibri" panose="020F07020304040A0204"/>
                  <a:cs typeface="Arial Regular" panose="020B0704020202020204" charset="0"/>
                </a:rPr>
                <a:t> length T, denoted </a:t>
              </a:r>
              <a:r>
                <a:rPr lang="en-US" altLang="en-GB" sz="1200" i="1" dirty="0">
                  <a:solidFill>
                    <a:srgbClr val="F0F0F0"/>
                  </a:solidFill>
                  <a:latin typeface="Arial Regular" panose="020B0704020202020204" charset="0"/>
                  <a:ea typeface="Calibri" panose="020F07020304040A0204"/>
                  <a:cs typeface="Arial Regular" panose="020B0704020202020204" charset="0"/>
                </a:rPr>
                <a:t>Y</a:t>
              </a:r>
              <a:r>
                <a:rPr lang="en-GB" sz="1200" b="1" dirty="0">
                  <a:solidFill>
                    <a:srgbClr val="F0F0F0"/>
                  </a:solidFill>
                  <a:latin typeface="Arial Regular" panose="020B0704020202020204" charset="0"/>
                  <a:ea typeface="Calibri" panose="020F07020304040A0204"/>
                  <a:cs typeface="Arial Regular" panose="020B0704020202020204" charset="0"/>
                </a:rPr>
                <a:t>=</a:t>
              </a:r>
              <a:r>
                <a:rPr lang="en-GB" sz="1200" dirty="0">
                  <a:solidFill>
                    <a:srgbClr val="F0F0F0"/>
                  </a:solidFill>
                  <a:latin typeface="Arial Regular" panose="020B0704020202020204" charset="0"/>
                  <a:ea typeface="Calibri" panose="020F07020304040A0204"/>
                  <a:cs typeface="Arial Regular" panose="020B0704020202020204" charset="0"/>
                </a:rPr>
                <a:t>{ </a:t>
              </a:r>
              <a:r>
                <a:rPr lang="en-US" altLang="en-GB" sz="1200" dirty="0">
                  <a:solidFill>
                    <a:srgbClr val="F0F0F0"/>
                  </a:solidFill>
                  <a:latin typeface="Arial Regular" panose="020B0704020202020204" charset="0"/>
                  <a:ea typeface="Calibri" panose="020F07020304040A0204"/>
                  <a:cs typeface="Arial Regular" panose="020B0704020202020204" charset="0"/>
                </a:rPr>
                <a:t>y</a:t>
              </a:r>
              <a:r>
                <a:rPr lang="en-GB" sz="1200" i="1" baseline="-25000" dirty="0">
                  <a:solidFill>
                    <a:srgbClr val="F0F0F0"/>
                  </a:solidFill>
                  <a:latin typeface="Arial Regular" panose="020B0704020202020204" charset="0"/>
                  <a:ea typeface="Calibri" panose="020F07020304040A0204"/>
                  <a:cs typeface="Arial Regular" panose="020B0704020202020204" charset="0"/>
                </a:rPr>
                <a:t>1,</a:t>
              </a:r>
              <a:r>
                <a:rPr lang="en-US" altLang="en-GB" sz="1200" dirty="0">
                  <a:solidFill>
                    <a:srgbClr val="F0F0F0"/>
                  </a:solidFill>
                  <a:latin typeface="Arial Regular" panose="020B0704020202020204" charset="0"/>
                  <a:ea typeface="Calibri" panose="020F07020304040A0204"/>
                  <a:cs typeface="Arial Regular" panose="020B0704020202020204" charset="0"/>
                </a:rPr>
                <a:t>y</a:t>
              </a:r>
              <a:r>
                <a:rPr lang="en-GB" sz="1200" i="1" baseline="-25000" dirty="0">
                  <a:solidFill>
                    <a:srgbClr val="F0F0F0"/>
                  </a:solidFill>
                  <a:latin typeface="Arial Regular" panose="020B0704020202020204" charset="0"/>
                  <a:ea typeface="Calibri" panose="020F07020304040A0204"/>
                  <a:cs typeface="Arial Regular" panose="020B0704020202020204" charset="0"/>
                </a:rPr>
                <a:t>2</a:t>
              </a:r>
              <a:r>
                <a:rPr lang="en-GB" sz="1200" i="1" dirty="0">
                  <a:solidFill>
                    <a:srgbClr val="F0F0F0"/>
                  </a:solidFill>
                  <a:latin typeface="Arial Regular" panose="020B0704020202020204" charset="0"/>
                  <a:ea typeface="Calibri" panose="020F07020304040A0204"/>
                  <a:cs typeface="Arial Regular" panose="020B0704020202020204" charset="0"/>
                </a:rPr>
                <a:t> , ... , </a:t>
              </a:r>
              <a:r>
                <a:rPr lang="en-US" altLang="en-GB" sz="1200" dirty="0">
                  <a:solidFill>
                    <a:srgbClr val="F0F0F0"/>
                  </a:solidFill>
                  <a:latin typeface="Arial Regular" panose="020B0704020202020204" charset="0"/>
                  <a:ea typeface="Calibri" panose="020F07020304040A0204"/>
                  <a:cs typeface="Arial Regular" panose="020B0704020202020204" charset="0"/>
                </a:rPr>
                <a:t>y</a:t>
              </a:r>
              <a:r>
                <a:rPr lang="en-GB" sz="1200" i="1" baseline="-25000" dirty="0">
                  <a:solidFill>
                    <a:srgbClr val="F0F0F0"/>
                  </a:solidFill>
                  <a:latin typeface="Arial Regular" panose="020B0704020202020204" charset="0"/>
                  <a:ea typeface="Calibri" panose="020F07020304040A0204"/>
                  <a:cs typeface="Arial Regular" panose="020B0704020202020204" charset="0"/>
                </a:rPr>
                <a:t>T </a:t>
              </a:r>
              <a:r>
                <a:rPr lang="en-GB" sz="1200" dirty="0">
                  <a:solidFill>
                    <a:srgbClr val="F0F0F0"/>
                  </a:solidFill>
                  <a:latin typeface="Arial Regular" panose="020B0704020202020204" charset="0"/>
                  <a:ea typeface="Calibri" panose="020F07020304040A0204"/>
                  <a:cs typeface="Arial Regular" panose="020B0704020202020204" charset="0"/>
                </a:rPr>
                <a:t>} ∈</a:t>
              </a:r>
              <a:r>
                <a:rPr lang="en-GB" sz="1200" dirty="0" err="1">
                  <a:solidFill>
                    <a:srgbClr val="F0F0F0"/>
                  </a:solidFill>
                  <a:latin typeface="Arial Regular" panose="020B0704020202020204" charset="0"/>
                  <a:ea typeface="Cambria Math" panose="02040503050406030204"/>
                  <a:cs typeface="Arial Regular" panose="020B0704020202020204" charset="0"/>
                </a:rPr>
                <a:t>ℝ</a:t>
              </a:r>
              <a:r>
                <a:rPr lang="en-US" altLang="en-GB" sz="1200" i="1" baseline="30000" dirty="0">
                  <a:solidFill>
                    <a:srgbClr val="F0F0F0"/>
                  </a:solidFill>
                  <a:latin typeface="Arial Regular" panose="020B0704020202020204" charset="0"/>
                  <a:ea typeface="Calibri" panose="020F07020304040A0204"/>
                  <a:cs typeface="Arial Regular" panose="020B0704020202020204" charset="0"/>
                </a:rPr>
                <a:t>M</a:t>
              </a:r>
              <a:r>
                <a:rPr lang="en-GB" sz="1200" i="1" baseline="30000" dirty="0">
                  <a:solidFill>
                    <a:srgbClr val="F0F0F0"/>
                  </a:solidFill>
                  <a:latin typeface="Arial Regular" panose="020B0704020202020204" charset="0"/>
                  <a:ea typeface="Calibri" panose="020F07020304040A0204"/>
                  <a:cs typeface="Arial Regular" panose="020B0704020202020204" charset="0"/>
                </a:rPr>
                <a:t>×</a:t>
              </a:r>
              <a:r>
                <a:rPr lang="en-US" altLang="en-GB" sz="1200" i="1" baseline="30000" dirty="0">
                  <a:solidFill>
                    <a:srgbClr val="F0F0F0"/>
                  </a:solidFill>
                  <a:latin typeface="Arial Regular" panose="020B0704020202020204" charset="0"/>
                  <a:ea typeface="Calibri" panose="020F07020304040A0204"/>
                  <a:cs typeface="Arial Regular" panose="020B0704020202020204" charset="0"/>
                </a:rPr>
                <a:t>S</a:t>
              </a:r>
              <a:r>
                <a:rPr lang="en-GB" sz="1200" i="1" baseline="30000" dirty="0">
                  <a:solidFill>
                    <a:srgbClr val="F0F0F0"/>
                  </a:solidFill>
                  <a:latin typeface="Arial Regular" panose="020B0704020202020204" charset="0"/>
                  <a:ea typeface="Calibri" panose="020F07020304040A0204"/>
                  <a:cs typeface="Arial Regular" panose="020B0704020202020204" charset="0"/>
                </a:rPr>
                <a:t>×T </a:t>
              </a:r>
              <a:r>
                <a:rPr lang="en-GB" sz="1200" dirty="0">
                  <a:solidFill>
                    <a:srgbClr val="F0F0F0"/>
                  </a:solidFill>
                  <a:latin typeface="Arial Regular" panose="020B0704020202020204" charset="0"/>
                  <a:ea typeface="Calibri" panose="020F07020304040A0204"/>
                  <a:cs typeface="Arial Regular" panose="020B0704020202020204" charset="0"/>
                </a:rPr>
                <a:t>is defined by </a:t>
              </a:r>
              <a:r>
                <a:rPr lang="en-GB" sz="1200" i="1" dirty="0">
                  <a:solidFill>
                    <a:srgbClr val="F0F0F0"/>
                  </a:solidFill>
                  <a:latin typeface="Arial Regular" panose="020B0704020202020204" charset="0"/>
                  <a:ea typeface="Calibri" panose="020F07020304040A0204"/>
                  <a:cs typeface="Arial Regular" panose="020B0704020202020204" charset="0"/>
                </a:rPr>
                <a:t>initial conditions </a:t>
              </a:r>
              <a:r>
                <a:rPr lang="en-US" altLang="en-GB" sz="1200" i="1" dirty="0">
                  <a:solidFill>
                    <a:srgbClr val="F0F0F0"/>
                  </a:solidFill>
                  <a:latin typeface="Arial Regular" panose="020B0704020202020204" charset="0"/>
                  <a:ea typeface="Calibri" panose="020F07020304040A0204"/>
                  <a:cs typeface="Arial Regular" panose="020B0704020202020204" charset="0"/>
                </a:rPr>
                <a:t>X</a:t>
              </a:r>
              <a:r>
                <a:rPr lang="en-GB" sz="1200" baseline="-25000" dirty="0">
                  <a:solidFill>
                    <a:srgbClr val="F0F0F0"/>
                  </a:solidFill>
                  <a:latin typeface="Arial Regular" panose="020B0704020202020204" charset="0"/>
                  <a:ea typeface="Calibri" panose="020F07020304040A0204"/>
                  <a:cs typeface="Arial Regular" panose="020B0704020202020204" charset="0"/>
                </a:rPr>
                <a:t>0 </a:t>
              </a:r>
              <a:r>
                <a:rPr lang="en-GB" sz="1200" dirty="0">
                  <a:solidFill>
                    <a:srgbClr val="F0F0F0"/>
                  </a:solidFill>
                  <a:latin typeface="Arial Regular" panose="020B0704020202020204" charset="0"/>
                  <a:ea typeface="Calibri" panose="020F07020304040A0204"/>
                  <a:cs typeface="Arial Regular" panose="020B0704020202020204" charset="0"/>
                </a:rPr>
                <a:t>and system </a:t>
              </a:r>
              <a:r>
                <a:rPr lang="en-GB" sz="1200" i="1" dirty="0">
                  <a:solidFill>
                    <a:srgbClr val="F0F0F0"/>
                  </a:solidFill>
                  <a:latin typeface="Arial Regular" panose="020B0704020202020204" charset="0"/>
                  <a:ea typeface="Calibri" panose="020F07020304040A0204"/>
                  <a:cs typeface="Arial Regular" panose="020B0704020202020204" charset="0"/>
                </a:rPr>
                <a:t>matrices </a:t>
              </a:r>
              <a:r>
                <a:rPr lang="en-US" altLang="en-GB" sz="1200" i="1" dirty="0">
                  <a:solidFill>
                    <a:srgbClr val="F0F0F0"/>
                  </a:solidFill>
                  <a:latin typeface="Arial Regular" panose="020B0704020202020204" charset="0"/>
                  <a:ea typeface="Calibri" panose="020F07020304040A0204"/>
                  <a:cs typeface="Arial Regular" panose="020B0704020202020204" charset="0"/>
                </a:rPr>
                <a:t>G </a:t>
              </a:r>
              <a:r>
                <a:rPr lang="en-GB" sz="1200" dirty="0">
                  <a:solidFill>
                    <a:srgbClr val="F0F0F0"/>
                  </a:solidFill>
                  <a:latin typeface="Arial Regular" panose="020B0704020202020204" charset="0"/>
                  <a:ea typeface="Calibri" panose="020F07020304040A0204"/>
                  <a:cs typeface="Arial Regular" panose="020B0704020202020204" charset="0"/>
                </a:rPr>
                <a:t>and </a:t>
              </a:r>
              <a:r>
                <a:rPr lang="en-US" altLang="en-GB" sz="1200" dirty="0">
                  <a:solidFill>
                    <a:srgbClr val="F0F0F0"/>
                  </a:solidFill>
                  <a:latin typeface="Arial Regular" panose="020B0704020202020204" charset="0"/>
                  <a:ea typeface="Calibri" panose="020F07020304040A0204"/>
                  <a:cs typeface="Arial Regular" panose="020B0704020202020204" charset="0"/>
                </a:rPr>
                <a:t>F</a:t>
              </a:r>
              <a:r>
                <a:rPr lang="en-GB" sz="1200" b="1" dirty="0">
                  <a:solidFill>
                    <a:srgbClr val="F0F0F0"/>
                  </a:solidFill>
                  <a:latin typeface="Arial Regular" panose="020B0704020202020204" charset="0"/>
                  <a:ea typeface="Calibri" panose="020F07020304040A0204"/>
                  <a:cs typeface="Arial Regular" panose="020B0704020202020204" charset="0"/>
                </a:rPr>
                <a:t> </a:t>
              </a:r>
              <a:r>
                <a:rPr lang="en-GB" sz="1200" dirty="0">
                  <a:solidFill>
                    <a:srgbClr val="F0F0F0"/>
                  </a:solidFill>
                  <a:latin typeface="Arial Regular" panose="020B0704020202020204" charset="0"/>
                  <a:ea typeface="Calibri" panose="020F07020304040A0204"/>
                  <a:cs typeface="Arial Regular" panose="020B0704020202020204" charset="0"/>
                </a:rPr>
                <a:t>as</a:t>
              </a:r>
            </a:p>
            <a:p>
              <a:pPr marL="0" indent="0" algn="just" defTabSz="457200">
                <a:spcBef>
                  <a:spcPct val="0"/>
                </a:spcBef>
                <a:spcAft>
                  <a:spcPct val="0"/>
                </a:spcAft>
              </a:pPr>
              <a:endParaRPr lang="en-GB" sz="1200" dirty="0">
                <a:solidFill>
                  <a:srgbClr val="F0F0F0"/>
                </a:solidFill>
                <a:latin typeface="Arial Regular" panose="020B0704020202020204" charset="0"/>
                <a:ea typeface="Calibri" panose="020F07020304040A0204"/>
                <a:cs typeface="Arial Regular" panose="020B0704020202020204" charset="0"/>
              </a:endParaRPr>
            </a:p>
            <a:p>
              <a:pPr marL="0" indent="0" algn="just" defTabSz="457200">
                <a:spcBef>
                  <a:spcPct val="0"/>
                </a:spcBef>
                <a:spcAft>
                  <a:spcPct val="0"/>
                </a:spcAft>
              </a:pPr>
              <a:endParaRPr lang="en-GB" sz="1200" dirty="0">
                <a:solidFill>
                  <a:srgbClr val="F0F0F0"/>
                </a:solidFill>
                <a:latin typeface="Arial Regular" panose="020B0704020202020204" charset="0"/>
                <a:ea typeface="Calibri" panose="020F07020304040A0204"/>
                <a:cs typeface="Arial Regular" panose="020B0704020202020204" charset="0"/>
              </a:endParaRPr>
            </a:p>
            <a:p>
              <a:pPr marL="0" indent="0" algn="just" defTabSz="457200">
                <a:spcBef>
                  <a:spcPct val="0"/>
                </a:spcBef>
                <a:spcAft>
                  <a:spcPct val="0"/>
                </a:spcAft>
              </a:pPr>
              <a:endParaRPr lang="en-GB" sz="1200" dirty="0">
                <a:solidFill>
                  <a:srgbClr val="F0F0F0"/>
                </a:solidFill>
                <a:latin typeface="Arial Regular" panose="020B0704020202020204" charset="0"/>
                <a:ea typeface="Calibri" panose="020F07020304040A0204"/>
                <a:cs typeface="Arial Regular" panose="020B0704020202020204" charset="0"/>
              </a:endParaRPr>
            </a:p>
            <a:p>
              <a:pPr marL="0" indent="0" algn="just" defTabSz="457200">
                <a:spcBef>
                  <a:spcPct val="0"/>
                </a:spcBef>
                <a:spcAft>
                  <a:spcPct val="0"/>
                </a:spcAft>
              </a:pPr>
              <a:endParaRPr lang="en-GB" sz="1200" dirty="0">
                <a:solidFill>
                  <a:srgbClr val="F0F0F0"/>
                </a:solidFill>
                <a:latin typeface="Arial Regular" panose="020B0704020202020204" charset="0"/>
                <a:ea typeface="Calibri" panose="020F07020304040A0204"/>
                <a:cs typeface="Arial Regular" panose="020B0704020202020204" charset="0"/>
              </a:endParaRPr>
            </a:p>
            <a:p>
              <a:pPr marL="0" marR="0" lvl="0" indent="0" algn="l" rtl="0">
                <a:lnSpc>
                  <a:spcPct val="130000"/>
                </a:lnSpc>
                <a:spcBef>
                  <a:spcPts val="0"/>
                </a:spcBef>
                <a:spcAft>
                  <a:spcPts val="0"/>
                </a:spcAft>
                <a:buClr>
                  <a:srgbClr val="F0F0F0"/>
                </a:buClr>
                <a:buSzPts val="1200"/>
                <a:buFont typeface="Arial" panose="020B0704020202020204"/>
                <a:buNone/>
              </a:pPr>
              <a:r>
                <a:rPr lang="en-US" altLang="en-US" sz="1200" dirty="0">
                  <a:solidFill>
                    <a:srgbClr val="F0F0F0"/>
                  </a:solidFill>
                  <a:sym typeface="Arial" panose="020B0704020202020204"/>
                </a:rPr>
                <a:t>where:</a:t>
              </a:r>
              <a:endParaRPr lang="en-US" altLang="en-US" sz="1200" b="0" i="0" u="none" strike="noStrike" cap="none" dirty="0">
                <a:solidFill>
                  <a:srgbClr val="F0F0F0"/>
                </a:solidFill>
                <a:latin typeface="Arial" panose="020B0704020202020204"/>
                <a:ea typeface="Arial" panose="020B0704020202020204"/>
                <a:cs typeface="Arial" panose="020B0704020202020204"/>
                <a:sym typeface="Arial" panose="020B0704020202020204"/>
              </a:endParaRP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zh-CN" sz="1200" i="1" dirty="0">
                  <a:solidFill>
                    <a:srgbClr val="F0F0F0"/>
                  </a:solidFill>
                  <a:latin typeface="Arial Regular" panose="020B0704020202020204" charset="0"/>
                  <a:ea typeface="Calibri" panose="020F07020304040A0204"/>
                  <a:cs typeface="Arial Regular" panose="020B0704020202020204" charset="0"/>
                  <a:sym typeface="+mn-ea"/>
                </a:rPr>
                <a:t>N</a:t>
              </a:r>
              <a:r>
                <a:rPr lang="en-GB" sz="1200" i="1" dirty="0">
                  <a:solidFill>
                    <a:srgbClr val="F0F0F0"/>
                  </a:solidFill>
                  <a:latin typeface="Arial Regular" panose="020B0704020202020204" charset="0"/>
                  <a:ea typeface="Calibri" panose="020F07020304040A0204"/>
                  <a:cs typeface="Arial Regular" panose="020B0704020202020204" charset="0"/>
                  <a:sym typeface="+mn-ea"/>
                </a:rPr>
                <a:t> </a:t>
              </a:r>
              <a:r>
                <a:rPr lang="en-US" altLang="en-GB" sz="1200" i="1" dirty="0">
                  <a:solidFill>
                    <a:srgbClr val="F0F0F0"/>
                  </a:solidFill>
                  <a:latin typeface="Arial Regular" panose="020B0704020202020204" charset="0"/>
                  <a:ea typeface="Calibri" panose="020F07020304040A0204"/>
                  <a:cs typeface="Arial Regular" panose="020B0704020202020204" charset="0"/>
                  <a:sym typeface="+mn-ea"/>
                </a:rPr>
                <a:t>is</a:t>
              </a:r>
              <a:r>
                <a:rPr lang="en-GB" sz="1200" dirty="0">
                  <a:solidFill>
                    <a:srgbClr val="F0F0F0"/>
                  </a:solidFill>
                  <a:latin typeface="Arial Regular" panose="020B0704020202020204" charset="0"/>
                  <a:ea typeface="Calibri" panose="020F07020304040A0204"/>
                  <a:cs typeface="Arial Regular" panose="020B0704020202020204" charset="0"/>
                  <a:sym typeface="+mn-ea"/>
                </a:rPr>
                <a:t> the hidden state dimension and </a:t>
              </a:r>
              <a:r>
                <a:rPr lang="en-US" altLang="zh-CN" sz="1200" i="1" dirty="0">
                  <a:solidFill>
                    <a:srgbClr val="F0F0F0"/>
                  </a:solidFill>
                  <a:latin typeface="Arial Regular" panose="020B0704020202020204" charset="0"/>
                  <a:ea typeface="Calibri" panose="020F07020304040A0204"/>
                  <a:cs typeface="Arial Regular" panose="020B0704020202020204" charset="0"/>
                  <a:sym typeface="+mn-ea"/>
                </a:rPr>
                <a:t>M</a:t>
              </a:r>
              <a:r>
                <a:rPr lang="en-GB" sz="1200" i="1" dirty="0">
                  <a:solidFill>
                    <a:srgbClr val="F0F0F0"/>
                  </a:solidFill>
                  <a:latin typeface="Arial Regular" panose="020B0704020202020204" charset="0"/>
                  <a:ea typeface="Calibri" panose="020F07020304040A0204"/>
                  <a:cs typeface="Arial Regular" panose="020B0704020202020204" charset="0"/>
                  <a:sym typeface="+mn-ea"/>
                </a:rPr>
                <a:t> </a:t>
              </a:r>
              <a:r>
                <a:rPr lang="en-US" altLang="en-GB" sz="1200" i="1" dirty="0">
                  <a:solidFill>
                    <a:srgbClr val="F0F0F0"/>
                  </a:solidFill>
                  <a:latin typeface="Arial Regular" panose="020B0704020202020204" charset="0"/>
                  <a:ea typeface="Calibri" panose="020F07020304040A0204"/>
                  <a:cs typeface="Arial Regular" panose="020B0704020202020204" charset="0"/>
                  <a:sym typeface="+mn-ea"/>
                </a:rPr>
                <a:t>is</a:t>
              </a:r>
              <a:r>
                <a:rPr lang="en-GB" sz="1200" dirty="0">
                  <a:solidFill>
                    <a:srgbClr val="F0F0F0"/>
                  </a:solidFill>
                  <a:latin typeface="Arial Regular" panose="020B0704020202020204" charset="0"/>
                  <a:ea typeface="Calibri" panose="020F07020304040A0204"/>
                  <a:cs typeface="Arial Regular" panose="020B0704020202020204" charset="0"/>
                  <a:sym typeface="+mn-ea"/>
                </a:rPr>
                <a:t> the observational dimension.</a:t>
              </a: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US" altLang="en-GB" sz="1200" dirty="0">
                  <a:solidFill>
                    <a:srgbClr val="F0F0F0"/>
                  </a:solidFill>
                  <a:latin typeface="Arial Regular" panose="020B0704020202020204" charset="0"/>
                  <a:ea typeface="Calibri" panose="020F07020304040A0204"/>
                  <a:cs typeface="Arial Regular" panose="020B0704020202020204" charset="0"/>
                  <a:sym typeface="+mn-ea"/>
                </a:rPr>
                <a:t>X</a:t>
              </a:r>
              <a:r>
                <a:rPr lang="en-GB" sz="1200" i="1" baseline="-25000" dirty="0">
                  <a:solidFill>
                    <a:srgbClr val="F0F0F0"/>
                  </a:solidFill>
                  <a:latin typeface="Arial Regular" panose="020B0704020202020204" charset="0"/>
                  <a:ea typeface="Calibri" panose="020F07020304040A0204"/>
                  <a:cs typeface="Arial Regular" panose="020B0704020202020204" charset="0"/>
                  <a:sym typeface="+mn-ea"/>
                </a:rPr>
                <a:t>t </a:t>
              </a:r>
              <a:r>
                <a:rPr lang="en-GB" sz="1200" dirty="0">
                  <a:solidFill>
                    <a:srgbClr val="F0F0F0"/>
                  </a:solidFill>
                  <a:latin typeface="Arial Regular" panose="020B0704020202020204" charset="0"/>
                  <a:ea typeface="Calibri" panose="020F07020304040A0204"/>
                  <a:cs typeface="Arial Regular" panose="020B0704020202020204" charset="0"/>
                  <a:sym typeface="+mn-ea"/>
                </a:rPr>
                <a:t>∈ </a:t>
              </a:r>
              <a:r>
                <a:rPr lang="en-GB" sz="1200" dirty="0" err="1">
                  <a:solidFill>
                    <a:srgbClr val="F0F0F0"/>
                  </a:solidFill>
                  <a:latin typeface="Arial Regular" panose="020B0704020202020204" charset="0"/>
                  <a:ea typeface="Calibri" panose="020F07020304040A0204"/>
                  <a:cs typeface="Arial Regular" panose="020B0704020202020204" charset="0"/>
                  <a:sym typeface="+mn-ea"/>
                </a:rPr>
                <a:t>ℝ</a:t>
              </a:r>
              <a:r>
                <a:rPr lang="en-GB" sz="1200" i="1" baseline="30000" dirty="0" err="1">
                  <a:solidFill>
                    <a:srgbClr val="F0F0F0"/>
                  </a:solidFill>
                  <a:latin typeface="Arial Regular" panose="020B0704020202020204" charset="0"/>
                  <a:ea typeface="Calibri" panose="020F07020304040A0204"/>
                  <a:cs typeface="Arial Regular" panose="020B0704020202020204" charset="0"/>
                  <a:sym typeface="+mn-ea"/>
                </a:rPr>
                <a:t>m×s</a:t>
              </a:r>
              <a:r>
                <a:rPr lang="en-GB" sz="1200" i="1" baseline="30000" dirty="0">
                  <a:solidFill>
                    <a:srgbClr val="F0F0F0"/>
                  </a:solidFill>
                  <a:latin typeface="Arial Regular" panose="020B0704020202020204" charset="0"/>
                  <a:ea typeface="Calibri" panose="020F07020304040A0204"/>
                  <a:cs typeface="Arial Regular" panose="020B0704020202020204" charset="0"/>
                  <a:sym typeface="+mn-ea"/>
                </a:rPr>
                <a:t> </a:t>
              </a:r>
              <a:r>
                <a:rPr lang="en-GB" sz="1200" dirty="0">
                  <a:solidFill>
                    <a:srgbClr val="F0F0F0"/>
                  </a:solidFill>
                  <a:latin typeface="Arial Regular" panose="020B0704020202020204" charset="0"/>
                  <a:ea typeface="Calibri" panose="020F07020304040A0204"/>
                  <a:cs typeface="Arial Regular" panose="020B0704020202020204" charset="0"/>
                  <a:sym typeface="+mn-ea"/>
                </a:rPr>
                <a:t>is the vector autoregressive processes with hidden components</a:t>
              </a:r>
              <a:r>
                <a:rPr lang="en-US" altLang="en-GB" sz="1200" dirty="0">
                  <a:solidFill>
                    <a:srgbClr val="F0F0F0"/>
                  </a:solidFill>
                  <a:latin typeface="Arial Regular" panose="020B0704020202020204" charset="0"/>
                  <a:ea typeface="Calibri" panose="020F07020304040A0204"/>
                  <a:cs typeface="Arial Regular" panose="020B0704020202020204" charset="0"/>
                  <a:sym typeface="+mn-ea"/>
                </a:rPr>
                <a:t>.</a:t>
              </a:r>
              <a:endParaRPr lang="en-GB" sz="1200" dirty="0">
                <a:solidFill>
                  <a:srgbClr val="F0F0F0"/>
                </a:solidFill>
                <a:latin typeface="Arial Regular" panose="020B0704020202020204" charset="0"/>
                <a:ea typeface="Calibri" panose="020F07020304040A0204"/>
                <a:cs typeface="Arial Regular" panose="020B0704020202020204" charset="0"/>
                <a:sym typeface="+mn-ea"/>
              </a:endParaRP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GB" sz="1200" dirty="0">
                  <a:solidFill>
                    <a:srgbClr val="F0F0F0"/>
                  </a:solidFill>
                  <a:latin typeface="Arial Regular" panose="020B0704020202020204" charset="0"/>
                  <a:ea typeface="Calibri" panose="020F07020304040A0204"/>
                  <a:cs typeface="Arial Regular" panose="020B0704020202020204" charset="0"/>
                  <a:sym typeface="+mn-ea"/>
                </a:rPr>
                <a:t>The transpose of </a:t>
              </a:r>
              <a:r>
                <a:rPr lang="en-US" altLang="en-GB" sz="1200" dirty="0">
                  <a:solidFill>
                    <a:srgbClr val="F0F0F0"/>
                  </a:solidFill>
                  <a:latin typeface="Arial Regular" panose="020B0704020202020204" charset="0"/>
                  <a:ea typeface="Calibri" panose="020F07020304040A0204"/>
                  <a:cs typeface="Arial Regular" panose="020B0704020202020204" charset="0"/>
                  <a:sym typeface="+mn-ea"/>
                </a:rPr>
                <a:t>F</a:t>
              </a:r>
              <a:r>
                <a:rPr lang="en-GB" sz="1200" b="1" dirty="0">
                  <a:solidFill>
                    <a:srgbClr val="F0F0F0"/>
                  </a:solidFill>
                  <a:latin typeface="Arial Regular" panose="020B0704020202020204" charset="0"/>
                  <a:ea typeface="Calibri" panose="020F07020304040A0204"/>
                  <a:cs typeface="Arial Regular" panose="020B0704020202020204" charset="0"/>
                  <a:sym typeface="+mn-ea"/>
                </a:rPr>
                <a:t> </a:t>
              </a:r>
              <a:r>
                <a:rPr lang="en-GB" sz="1200" dirty="0">
                  <a:solidFill>
                    <a:srgbClr val="F0F0F0"/>
                  </a:solidFill>
                  <a:latin typeface="Arial Regular" panose="020B0704020202020204" charset="0"/>
                  <a:ea typeface="Calibri" panose="020F07020304040A0204"/>
                  <a:cs typeface="Arial Regular" panose="020B0704020202020204" charset="0"/>
                  <a:sym typeface="+mn-ea"/>
                </a:rPr>
                <a:t>is denoted as </a:t>
              </a:r>
              <a:r>
                <a:rPr lang="en-US" altLang="en-GB" sz="1200" dirty="0">
                  <a:solidFill>
                    <a:srgbClr val="F0F0F0"/>
                  </a:solidFill>
                  <a:latin typeface="Arial Regular" panose="020B0704020202020204" charset="0"/>
                  <a:ea typeface="Calibri" panose="020F07020304040A0204"/>
                  <a:cs typeface="Arial Regular" panose="020B0704020202020204" charset="0"/>
                  <a:sym typeface="+mn-ea"/>
                </a:rPr>
                <a:t>F</a:t>
              </a:r>
              <a:r>
                <a:rPr lang="en-US" altLang="zh-CN" sz="1200" b="1" dirty="0">
                  <a:solidFill>
                    <a:srgbClr val="F0F0F0"/>
                  </a:solidFill>
                  <a:latin typeface="Arial Regular" panose="020B0704020202020204" charset="0"/>
                  <a:ea typeface="Calibri" panose="020F07020304040A0204"/>
                  <a:cs typeface="Arial Regular" panose="020B0704020202020204" charset="0"/>
                  <a:sym typeface="+mn-ea"/>
                </a:rPr>
                <a:t>’</a:t>
              </a:r>
              <a:r>
                <a:rPr lang="en-GB" sz="1200" dirty="0">
                  <a:solidFill>
                    <a:srgbClr val="F0F0F0"/>
                  </a:solidFill>
                  <a:latin typeface="Arial Regular" panose="020B0704020202020204" charset="0"/>
                  <a:ea typeface="Calibri" panose="020F07020304040A0204"/>
                  <a:cs typeface="Arial Regular" panose="020B0704020202020204" charset="0"/>
                  <a:sym typeface="+mn-ea"/>
                </a:rPr>
                <a:t>. </a:t>
              </a:r>
            </a:p>
            <a:p>
              <a:pPr marL="285750" marR="0" lvl="0" indent="-285750" algn="l" rtl="0">
                <a:lnSpc>
                  <a:spcPct val="130000"/>
                </a:lnSpc>
                <a:spcBef>
                  <a:spcPts val="0"/>
                </a:spcBef>
                <a:spcAft>
                  <a:spcPts val="0"/>
                </a:spcAft>
                <a:buClr>
                  <a:srgbClr val="F0F0F0"/>
                </a:buClr>
                <a:buSzPts val="1200"/>
                <a:buFont typeface="Arial" panose="020B0704020202020204" pitchFamily="34" charset="0"/>
                <a:buChar char="•"/>
              </a:pPr>
              <a:r>
                <a:rPr lang="en-GB" sz="1200" dirty="0">
                  <a:solidFill>
                    <a:srgbClr val="F0F0F0"/>
                  </a:solidFill>
                  <a:latin typeface="Arial Regular" panose="020B0704020202020204" charset="0"/>
                  <a:ea typeface="Calibri" panose="020F07020304040A0204"/>
                  <a:cs typeface="Arial Regular" panose="020B0704020202020204" charset="0"/>
                  <a:sym typeface="+mn-ea"/>
                </a:rPr>
                <a:t>Vector </a:t>
              </a:r>
              <a:r>
                <a:rPr lang="en-US" altLang="en-GB" sz="1200" dirty="0">
                  <a:solidFill>
                    <a:srgbClr val="F0F0F0"/>
                  </a:solidFill>
                  <a:latin typeface="Arial Regular" panose="020B0704020202020204" charset="0"/>
                  <a:ea typeface="Calibri" panose="020F07020304040A0204"/>
                  <a:cs typeface="Arial Regular" panose="020B0704020202020204" charset="0"/>
                  <a:sym typeface="+mn-ea"/>
                </a:rPr>
                <a:t>Y</a:t>
              </a:r>
              <a:r>
                <a:rPr lang="en-GB" sz="1200" i="1" baseline="-25000" dirty="0">
                  <a:solidFill>
                    <a:srgbClr val="F0F0F0"/>
                  </a:solidFill>
                  <a:latin typeface="Arial Regular" panose="020B0704020202020204" charset="0"/>
                  <a:ea typeface="Calibri" panose="020F07020304040A0204"/>
                  <a:cs typeface="Arial Regular" panose="020B0704020202020204" charset="0"/>
                  <a:sym typeface="+mn-ea"/>
                </a:rPr>
                <a:t>t </a:t>
              </a:r>
              <a:r>
                <a:rPr lang="en-GB" sz="1200" dirty="0">
                  <a:solidFill>
                    <a:srgbClr val="F0F0F0"/>
                  </a:solidFill>
                  <a:latin typeface="Arial Regular" panose="020B0704020202020204" charset="0"/>
                  <a:ea typeface="Calibri" panose="020F07020304040A0204"/>
                  <a:cs typeface="Arial Regular" panose="020B0704020202020204" charset="0"/>
                  <a:sym typeface="+mn-ea"/>
                </a:rPr>
                <a:t>∈ </a:t>
              </a:r>
              <a:r>
                <a:rPr lang="en-GB" sz="1200" dirty="0" err="1">
                  <a:solidFill>
                    <a:srgbClr val="F0F0F0"/>
                  </a:solidFill>
                  <a:latin typeface="Arial Regular" panose="020B0704020202020204" charset="0"/>
                  <a:ea typeface="Calibri" panose="020F07020304040A0204"/>
                  <a:cs typeface="Arial Regular" panose="020B0704020202020204" charset="0"/>
                  <a:sym typeface="+mn-ea"/>
                </a:rPr>
                <a:t>ℝ</a:t>
              </a:r>
              <a:r>
                <a:rPr lang="en-GB" sz="1200" i="1" baseline="30000" dirty="0" err="1">
                  <a:solidFill>
                    <a:srgbClr val="F0F0F0"/>
                  </a:solidFill>
                  <a:latin typeface="Arial Regular" panose="020B0704020202020204" charset="0"/>
                  <a:ea typeface="Calibri" panose="020F07020304040A0204"/>
                  <a:cs typeface="Arial Regular" panose="020B0704020202020204" charset="0"/>
                  <a:sym typeface="+mn-ea"/>
                </a:rPr>
                <a:t>n×s</a:t>
              </a:r>
              <a:r>
                <a:rPr lang="en-GB" sz="1200" i="1" baseline="30000" dirty="0">
                  <a:solidFill>
                    <a:srgbClr val="F0F0F0"/>
                  </a:solidFill>
                  <a:latin typeface="Arial Regular" panose="020B0704020202020204" charset="0"/>
                  <a:ea typeface="Calibri" panose="020F07020304040A0204"/>
                  <a:cs typeface="Arial Regular" panose="020B0704020202020204" charset="0"/>
                  <a:sym typeface="+mn-ea"/>
                </a:rPr>
                <a:t> </a:t>
              </a:r>
              <a:r>
                <a:rPr lang="zh-CN" altLang="en-US" sz="1200" i="1" baseline="30000" dirty="0">
                  <a:solidFill>
                    <a:srgbClr val="F0F0F0"/>
                  </a:solidFill>
                  <a:latin typeface="Arial Regular" panose="020B0704020202020204" charset="0"/>
                  <a:ea typeface="Calibri" panose="020F07020304040A0204"/>
                  <a:cs typeface="Arial Regular" panose="020B0704020202020204" charset="0"/>
                  <a:sym typeface="+mn-ea"/>
                </a:rPr>
                <a:t> </a:t>
              </a:r>
              <a:r>
                <a:rPr lang="en-GB" sz="1200" dirty="0">
                  <a:solidFill>
                    <a:srgbClr val="F0F0F0"/>
                  </a:solidFill>
                  <a:latin typeface="Arial Regular" panose="020B0704020202020204" charset="0"/>
                  <a:ea typeface="Calibri" panose="020F07020304040A0204"/>
                  <a:cs typeface="Arial Regular" panose="020B0704020202020204" charset="0"/>
                  <a:sym typeface="+mn-ea"/>
                </a:rPr>
                <a:t>is the observed output of the system.</a:t>
              </a:r>
            </a:p>
            <a:p>
              <a:pPr marL="171450" indent="-171450" algn="just" defTabSz="457200">
                <a:spcBef>
                  <a:spcPct val="0"/>
                </a:spcBef>
                <a:spcAft>
                  <a:spcPct val="0"/>
                </a:spcAft>
                <a:buFont typeface="Arial" panose="020B0704020202020204" pitchFamily="34" charset="0"/>
                <a:buChar char="•"/>
              </a:pPr>
              <a:endParaRPr lang="en-GB" sz="1200" dirty="0">
                <a:solidFill>
                  <a:srgbClr val="F0F0F0"/>
                </a:solidFill>
                <a:latin typeface="Arial Regular" panose="020B0704020202020204" charset="0"/>
                <a:ea typeface="Calibri" panose="020F07020304040A0204"/>
                <a:cs typeface="Arial Regular" panose="020B0704020202020204" charset="0"/>
              </a:endParaRPr>
            </a:p>
            <a:p>
              <a:pPr algn="just" defTabSz="457200">
                <a:spcBef>
                  <a:spcPct val="0"/>
                </a:spcBef>
                <a:spcAft>
                  <a:spcPct val="0"/>
                </a:spcAft>
              </a:pPr>
              <a:r>
                <a:rPr lang="en-GB" sz="1200" dirty="0">
                  <a:solidFill>
                    <a:srgbClr val="F0F0F0"/>
                  </a:solidFill>
                  <a:latin typeface="Arial Regular" panose="020B0704020202020204" charset="0"/>
                  <a:ea typeface="Calibri" panose="020F07020304040A0204"/>
                  <a:cs typeface="Arial Regular" panose="020B0704020202020204" charset="0"/>
                </a:rPr>
                <a:t> </a:t>
              </a:r>
            </a:p>
            <a:p>
              <a:pPr marL="0" indent="0" algn="r" defTabSz="457200">
                <a:spcBef>
                  <a:spcPct val="0"/>
                </a:spcBef>
                <a:spcAft>
                  <a:spcPct val="0"/>
                </a:spcAft>
              </a:pPr>
              <a:r>
                <a:rPr lang="en-GB" sz="1200" dirty="0">
                  <a:solidFill>
                    <a:srgbClr val="F0F0F0"/>
                  </a:solidFill>
                  <a:latin typeface="Arial Regular" panose="020B0704020202020204" charset="0"/>
                  <a:ea typeface="Calibri" panose="020F07020304040A0204"/>
                  <a:cs typeface="Arial Regular" panose="020B0704020202020204" charset="0"/>
                </a:rPr>
                <a:t>                     </a:t>
              </a:r>
              <a:endParaRPr lang="en-GB" altLang="zh-CN" sz="1200" dirty="0">
                <a:solidFill>
                  <a:srgbClr val="F0F0F0"/>
                </a:solidFill>
                <a:latin typeface="Arial Regular" panose="020B0704020202020204" charset="0"/>
                <a:ea typeface="Calibri" panose="020F07020304040A0204"/>
                <a:cs typeface="Arial Regular" panose="020B0704020202020204" charset="0"/>
              </a:endParaRPr>
            </a:p>
          </p:txBody>
        </p:sp>
        <p:pic>
          <p:nvPicPr>
            <p:cNvPr id="19" name="334E55B0-647D-440b-865C-3EC943EB4CBC-1" descr="/private/var/folders/3m/79tl3y611yb3nh_j7ws55tvw0000gn/T/com.kingsoft.wpsoffice.mac.global/wpsoffice.lDeKEBwpsoffice"/>
            <p:cNvPicPr>
              <a:picLocks noChangeAspect="1"/>
            </p:cNvPicPr>
            <p:nvPr/>
          </p:nvPicPr>
          <p:blipFill>
            <a:blip r:embed="rId3"/>
            <a:stretch>
              <a:fillRect/>
            </a:stretch>
          </p:blipFill>
          <p:spPr>
            <a:xfrm>
              <a:off x="7331" y="3929"/>
              <a:ext cx="2429" cy="326"/>
            </a:xfrm>
            <a:prstGeom prst="rect">
              <a:avLst/>
            </a:prstGeom>
            <a:noFill/>
            <a:ln>
              <a:noFill/>
            </a:ln>
            <a:extLst>
              <a:ext uri="{909E8E84-426E-40DD-AFC4-6F175D3DCCD1}">
                <a14:hiddenFill xmlns:a14="http://schemas.microsoft.com/office/drawing/2010/main">
                  <a:solidFill>
                    <a:srgbClr val="2F75E2"/>
                  </a:solidFill>
                </a14:hiddenFill>
              </a:ext>
            </a:extLst>
          </p:spPr>
        </p:pic>
        <p:pic>
          <p:nvPicPr>
            <p:cNvPr id="45" name="334E55B0-647D-440b-865C-3EC943EB4CBC-2" descr="/private/var/folders/3m/79tl3y611yb3nh_j7ws55tvw0000gn/T/com.kingsoft.wpsoffice.mac.global/wpsoffice.DDiVCcwpsoffice"/>
            <p:cNvPicPr>
              <a:picLocks noChangeAspect="1"/>
            </p:cNvPicPr>
            <p:nvPr/>
          </p:nvPicPr>
          <p:blipFill>
            <a:blip r:embed="rId4"/>
            <a:stretch>
              <a:fillRect/>
            </a:stretch>
          </p:blipFill>
          <p:spPr>
            <a:xfrm>
              <a:off x="7317" y="4241"/>
              <a:ext cx="2457" cy="414"/>
            </a:xfrm>
            <a:prstGeom prst="rect">
              <a:avLst/>
            </a:prstGeom>
            <a:noFill/>
            <a:ln>
              <a:noFill/>
            </a:ln>
            <a:extLst>
              <a:ext uri="{909E8E84-426E-40DD-AFC4-6F175D3DCCD1}">
                <a14:hiddenFill xmlns:a14="http://schemas.microsoft.com/office/drawing/2010/main">
                  <a:solidFill>
                    <a:srgbClr val="2F75E2"/>
                  </a:solidFill>
                </a14:hiddenFill>
              </a:ext>
            </a:extLst>
          </p:spPr>
        </p:pic>
        <p:pic>
          <p:nvPicPr>
            <p:cNvPr id="46" name="334E55B0-647D-440b-865C-3EC943EB4CBC-1" descr="/private/var/folders/3m/79tl3y611yb3nh_j7ws55tvw0000gn/T/com.kingsoft.wpsoffice.mac.global/wpsoffice.wOZycRwpsoffice"/>
            <p:cNvPicPr>
              <a:picLocks noChangeAspect="1"/>
            </p:cNvPicPr>
            <p:nvPr/>
          </p:nvPicPr>
          <p:blipFill>
            <a:blip r:embed="rId5"/>
            <a:stretch>
              <a:fillRect/>
            </a:stretch>
          </p:blipFill>
          <p:spPr>
            <a:xfrm>
              <a:off x="9977" y="3929"/>
              <a:ext cx="2689" cy="327"/>
            </a:xfrm>
            <a:prstGeom prst="rect">
              <a:avLst/>
            </a:prstGeom>
            <a:noFill/>
            <a:ln>
              <a:noFill/>
            </a:ln>
            <a:extLst>
              <a:ext uri="{909E8E84-426E-40DD-AFC4-6F175D3DCCD1}">
                <a14:hiddenFill xmlns:a14="http://schemas.microsoft.com/office/drawing/2010/main">
                  <a:solidFill>
                    <a:srgbClr val="2F75E2"/>
                  </a:solidFill>
                </a14:hiddenFill>
              </a:ext>
            </a:extLst>
          </p:spPr>
        </p:pic>
        <p:pic>
          <p:nvPicPr>
            <p:cNvPr id="47" name="334E55B0-647D-440b-865C-3EC943EB4CBC-3" descr="/private/var/folders/3m/79tl3y611yb3nh_j7ws55tvw0000gn/T/com.kingsoft.wpsoffice.mac.global/wpsoffice.PcfYCGwpsoffice"/>
            <p:cNvPicPr>
              <a:picLocks noChangeAspect="1"/>
            </p:cNvPicPr>
            <p:nvPr/>
          </p:nvPicPr>
          <p:blipFill>
            <a:blip r:embed="rId6"/>
            <a:stretch>
              <a:fillRect/>
            </a:stretch>
          </p:blipFill>
          <p:spPr>
            <a:xfrm>
              <a:off x="9977" y="4285"/>
              <a:ext cx="2689" cy="327"/>
            </a:xfrm>
            <a:prstGeom prst="rect">
              <a:avLst/>
            </a:prstGeom>
            <a:noFill/>
            <a:ln>
              <a:noFill/>
            </a:ln>
            <a:extLst>
              <a:ext uri="{909E8E84-426E-40DD-AFC4-6F175D3DCCD1}">
                <a14:hiddenFill xmlns:a14="http://schemas.microsoft.com/office/drawing/2010/main">
                  <a:solidFill>
                    <a:srgbClr val="2F75E2"/>
                  </a:solidFill>
                </a14:hiddenFill>
              </a:ext>
            </a:extLst>
          </p:spPr>
        </p:pic>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5"/>
          <p:cNvSpPr/>
          <p:nvPr/>
        </p:nvSpPr>
        <p:spPr>
          <a:xfrm>
            <a:off x="0" y="190500"/>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Performance</a:t>
            </a:r>
            <a:r>
              <a:rPr lang="en-US" alt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 of EM Heuristic</a:t>
            </a:r>
          </a:p>
        </p:txBody>
      </p:sp>
      <p:sp>
        <p:nvSpPr>
          <p:cNvPr id="263" name="Google Shape;263;p25"/>
          <p:cNvSpPr/>
          <p:nvPr/>
        </p:nvSpPr>
        <p:spPr>
          <a:xfrm>
            <a:off x="190500" y="762000"/>
            <a:ext cx="4267200" cy="4191000"/>
          </a:xfrm>
          <a:custGeom>
            <a:avLst/>
            <a:gdLst/>
            <a:ahLst/>
            <a:cxnLst/>
            <a:rect l="l" t="t" r="r" b="b"/>
            <a:pathLst>
              <a:path w="5689600" h="5588000" extrusionOk="0">
                <a:moveTo>
                  <a:pt x="101590" y="0"/>
                </a:moveTo>
                <a:lnTo>
                  <a:pt x="5588010" y="0"/>
                </a:lnTo>
                <a:cubicBezTo>
                  <a:pt x="5644117" y="0"/>
                  <a:pt x="5689600" y="45483"/>
                  <a:pt x="5689600" y="101590"/>
                </a:cubicBezTo>
                <a:lnTo>
                  <a:pt x="5689600" y="5486410"/>
                </a:lnTo>
                <a:cubicBezTo>
                  <a:pt x="5689600" y="5542517"/>
                  <a:pt x="5644117" y="5588000"/>
                  <a:pt x="5588010" y="5588000"/>
                </a:cubicBezTo>
                <a:lnTo>
                  <a:pt x="101590" y="5588000"/>
                </a:lnTo>
                <a:cubicBezTo>
                  <a:pt x="45483" y="5588000"/>
                  <a:pt x="0" y="5542517"/>
                  <a:pt x="0" y="5486410"/>
                </a:cubicBezTo>
                <a:lnTo>
                  <a:pt x="0" y="101590"/>
                </a:lnTo>
                <a:cubicBezTo>
                  <a:pt x="0" y="45521"/>
                  <a:pt x="45521" y="0"/>
                  <a:pt x="101590"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4" name="Google Shape;264;p25"/>
          <p:cNvSpPr/>
          <p:nvPr/>
        </p:nvSpPr>
        <p:spPr>
          <a:xfrm>
            <a:off x="1127225" y="1280160"/>
            <a:ext cx="2771700" cy="2667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8C96A8"/>
              </a:buClr>
              <a:buSzPts val="1400"/>
              <a:buFont typeface="Arial" panose="020B0704020202020204"/>
              <a:buNone/>
            </a:pPr>
            <a:r>
              <a:rPr lang="en-GB" sz="1400" b="0" i="0" u="none" strike="noStrike" cap="none">
                <a:solidFill>
                  <a:srgbClr val="8C96A8"/>
                </a:solidFill>
                <a:latin typeface="Arial" panose="020B0704020202020204"/>
                <a:ea typeface="Arial" panose="020B0704020202020204"/>
                <a:cs typeface="Arial" panose="020B0704020202020204"/>
                <a:sym typeface="Arial" panose="020B0704020202020204"/>
              </a:rPr>
              <a:t>Superior Clustering Accuracy</a:t>
            </a:r>
            <a:endParaRPr sz="1200" b="0" i="0" u="none" strike="noStrike" cap="none"/>
          </a:p>
        </p:txBody>
      </p:sp>
      <p:sp>
        <p:nvSpPr>
          <p:cNvPr id="265" name="Google Shape;265;p25"/>
          <p:cNvSpPr/>
          <p:nvPr/>
        </p:nvSpPr>
        <p:spPr>
          <a:xfrm>
            <a:off x="342900" y="1546860"/>
            <a:ext cx="39624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The EM heuristic achieves high F1-scores on </a:t>
            </a:r>
            <a:r>
              <a:rPr lang="en-US" altLang="en-US"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synthetic</a:t>
            </a:r>
            <a:r>
              <a:rPr lang="en-US" alt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en-US"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and real-world ECG </a:t>
            </a:r>
            <a:r>
              <a:rPr lang="en-US" alt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data</a:t>
            </a: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 outperforming baselines.</a:t>
            </a:r>
            <a:endParaRPr sz="1200" b="0" i="0" u="none" strike="noStrike" cap="none" dirty="0"/>
          </a:p>
        </p:txBody>
      </p:sp>
      <p:sp>
        <p:nvSpPr>
          <p:cNvPr id="267" name="Google Shape;267;p25"/>
          <p:cNvSpPr/>
          <p:nvPr/>
        </p:nvSpPr>
        <p:spPr>
          <a:xfrm>
            <a:off x="4686300" y="762000"/>
            <a:ext cx="4267200" cy="4191000"/>
          </a:xfrm>
          <a:custGeom>
            <a:avLst/>
            <a:gdLst/>
            <a:ahLst/>
            <a:cxnLst/>
            <a:rect l="l" t="t" r="r" b="b"/>
            <a:pathLst>
              <a:path w="5689600" h="5588000" extrusionOk="0">
                <a:moveTo>
                  <a:pt x="101590" y="0"/>
                </a:moveTo>
                <a:lnTo>
                  <a:pt x="5588010" y="0"/>
                </a:lnTo>
                <a:cubicBezTo>
                  <a:pt x="5644117" y="0"/>
                  <a:pt x="5689600" y="45483"/>
                  <a:pt x="5689600" y="101590"/>
                </a:cubicBezTo>
                <a:lnTo>
                  <a:pt x="5689600" y="5486410"/>
                </a:lnTo>
                <a:cubicBezTo>
                  <a:pt x="5689600" y="5542517"/>
                  <a:pt x="5644117" y="5588000"/>
                  <a:pt x="5588010" y="5588000"/>
                </a:cubicBezTo>
                <a:lnTo>
                  <a:pt x="101590" y="5588000"/>
                </a:lnTo>
                <a:cubicBezTo>
                  <a:pt x="45483" y="5588000"/>
                  <a:pt x="0" y="5542517"/>
                  <a:pt x="0" y="5486410"/>
                </a:cubicBezTo>
                <a:lnTo>
                  <a:pt x="0" y="101590"/>
                </a:lnTo>
                <a:cubicBezTo>
                  <a:pt x="0" y="45521"/>
                  <a:pt x="45521" y="0"/>
                  <a:pt x="101590" y="0"/>
                </a:cubicBezTo>
                <a:close/>
              </a:path>
            </a:pathLst>
          </a:custGeom>
          <a:solidFill>
            <a:srgbClr val="3A4659">
              <a:alpha val="6667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8" name="Google Shape;268;p25"/>
          <p:cNvSpPr/>
          <p:nvPr/>
        </p:nvSpPr>
        <p:spPr>
          <a:xfrm>
            <a:off x="5678537" y="1280160"/>
            <a:ext cx="2667000" cy="2667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8C96A8"/>
              </a:buClr>
              <a:buSzPts val="1400"/>
              <a:buFont typeface="Arial" panose="020B0704020202020204"/>
              <a:buNone/>
            </a:pPr>
            <a:r>
              <a:rPr lang="en-GB" sz="1400" b="0" i="0" u="none" strike="noStrike" cap="none">
                <a:solidFill>
                  <a:srgbClr val="8C96A8"/>
                </a:solidFill>
                <a:latin typeface="Arial" panose="020B0704020202020204"/>
                <a:ea typeface="Arial" panose="020B0704020202020204"/>
                <a:cs typeface="Arial" panose="020B0704020202020204"/>
                <a:sym typeface="Arial" panose="020B0704020202020204"/>
              </a:rPr>
              <a:t>Robustness to Window Size</a:t>
            </a:r>
            <a:endParaRPr sz="1200" b="0" i="0" u="none" strike="noStrike" cap="none"/>
          </a:p>
        </p:txBody>
      </p:sp>
      <p:sp>
        <p:nvSpPr>
          <p:cNvPr id="269" name="Google Shape;269;p25"/>
          <p:cNvSpPr/>
          <p:nvPr/>
        </p:nvSpPr>
        <p:spPr>
          <a:xfrm>
            <a:off x="4838700" y="1546860"/>
            <a:ext cx="39624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Performance remains stable even with shorter time windows, unlike other methods.</a:t>
            </a:r>
            <a:endParaRPr sz="1200" b="0" i="0" u="none" strike="noStrike" cap="none"/>
          </a:p>
        </p:txBody>
      </p:sp>
      <p:pic>
        <p:nvPicPr>
          <p:cNvPr id="3" name="Picture 2" descr="ecg_f1 (1)"/>
          <p:cNvPicPr>
            <a:picLocks noChangeAspect="1"/>
          </p:cNvPicPr>
          <p:nvPr/>
        </p:nvPicPr>
        <p:blipFill>
          <a:blip r:embed="rId3"/>
          <a:stretch>
            <a:fillRect/>
          </a:stretch>
        </p:blipFill>
        <p:spPr>
          <a:xfrm>
            <a:off x="4989195" y="2073910"/>
            <a:ext cx="3644265" cy="2378710"/>
          </a:xfrm>
          <a:prstGeom prst="rect">
            <a:avLst/>
          </a:prstGeom>
        </p:spPr>
      </p:pic>
      <p:pic>
        <p:nvPicPr>
          <p:cNvPr id="2" name="Picture 1" descr="lds_f1 (1)"/>
          <p:cNvPicPr>
            <a:picLocks noChangeAspect="1"/>
          </p:cNvPicPr>
          <p:nvPr/>
        </p:nvPicPr>
        <p:blipFill>
          <a:blip r:embed="rId4"/>
          <a:stretch>
            <a:fillRect/>
          </a:stretch>
        </p:blipFill>
        <p:spPr>
          <a:xfrm>
            <a:off x="493395" y="2073275"/>
            <a:ext cx="3644900" cy="237934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a:t>
            </a:r>
            <a:r>
              <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5</a:t>
            </a: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dirty="0">
                <a:solidFill>
                  <a:srgbClr val="8C96A8"/>
                </a:solidFill>
                <a:sym typeface="+mn-ea"/>
              </a:rPr>
              <a:t>Contributions and </a:t>
            </a:r>
            <a:r>
              <a:rPr lang="en-US" altLang="zh-CN" sz="3300" dirty="0">
                <a:solidFill>
                  <a:srgbClr val="8C96A8"/>
                </a:solidFill>
                <a:sym typeface="+mn-ea"/>
              </a:rPr>
              <a:t>Future</a:t>
            </a:r>
            <a:r>
              <a:rPr lang="zh-CN" altLang="en-US" sz="3300" dirty="0">
                <a:solidFill>
                  <a:srgbClr val="8C96A8"/>
                </a:solidFill>
                <a:sym typeface="+mn-ea"/>
              </a:rPr>
              <a:t> </a:t>
            </a:r>
            <a:r>
              <a:rPr lang="en-US" altLang="zh-CN" sz="3300" dirty="0">
                <a:solidFill>
                  <a:srgbClr val="8C96A8"/>
                </a:solidFill>
                <a:sym typeface="+mn-ea"/>
              </a:rPr>
              <a:t>Work</a:t>
            </a:r>
            <a:endParaRPr sz="1200" b="0" i="0" u="none" strike="noStrike" cap="none" dirty="0">
              <a:solidFill>
                <a:srgbClr val="8C96A8"/>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7"/>
          <p:cNvSpPr/>
          <p:nvPr/>
        </p:nvSpPr>
        <p:spPr>
          <a:xfrm>
            <a:off x="948690" y="542925"/>
            <a:ext cx="9144000" cy="3429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US" altLang="en-US"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Main</a:t>
            </a: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 Contributions</a:t>
            </a:r>
            <a:endParaRPr sz="1200" b="0" i="0" u="none" strike="noStrike" cap="none" dirty="0"/>
          </a:p>
        </p:txBody>
      </p:sp>
      <p:sp>
        <p:nvSpPr>
          <p:cNvPr id="282" name="Google Shape;282;p27"/>
          <p:cNvSpPr/>
          <p:nvPr/>
        </p:nvSpPr>
        <p:spPr>
          <a:xfrm>
            <a:off x="3997251" y="1509395"/>
            <a:ext cx="457200" cy="457200"/>
          </a:xfrm>
          <a:custGeom>
            <a:avLst/>
            <a:gdLst/>
            <a:ahLst/>
            <a:cxnLst/>
            <a:rect l="l" t="t" r="r" b="b"/>
            <a:pathLst>
              <a:path w="609600" h="609600" extrusionOk="0">
                <a:moveTo>
                  <a:pt x="171807" y="0"/>
                </a:moveTo>
                <a:lnTo>
                  <a:pt x="438507" y="0"/>
                </a:lnTo>
                <a:cubicBezTo>
                  <a:pt x="470059" y="0"/>
                  <a:pt x="495776" y="25956"/>
                  <a:pt x="494586" y="57388"/>
                </a:cubicBezTo>
                <a:cubicBezTo>
                  <a:pt x="494348" y="63698"/>
                  <a:pt x="494109" y="70009"/>
                  <a:pt x="493752" y="76200"/>
                </a:cubicBezTo>
                <a:lnTo>
                  <a:pt x="552807" y="76200"/>
                </a:lnTo>
                <a:cubicBezTo>
                  <a:pt x="583883" y="76200"/>
                  <a:pt x="611267" y="101918"/>
                  <a:pt x="608886" y="135493"/>
                </a:cubicBezTo>
                <a:cubicBezTo>
                  <a:pt x="599956" y="258961"/>
                  <a:pt x="536853" y="326827"/>
                  <a:pt x="468392" y="362307"/>
                </a:cubicBezTo>
                <a:cubicBezTo>
                  <a:pt x="449580" y="372070"/>
                  <a:pt x="430411" y="379333"/>
                  <a:pt x="412194" y="384691"/>
                </a:cubicBezTo>
                <a:cubicBezTo>
                  <a:pt x="388144" y="418743"/>
                  <a:pt x="363141" y="436721"/>
                  <a:pt x="343257" y="446365"/>
                </a:cubicBezTo>
                <a:lnTo>
                  <a:pt x="343257" y="533400"/>
                </a:lnTo>
                <a:lnTo>
                  <a:pt x="419457" y="533400"/>
                </a:lnTo>
                <a:cubicBezTo>
                  <a:pt x="440531" y="533400"/>
                  <a:pt x="457557" y="550426"/>
                  <a:pt x="457557" y="571500"/>
                </a:cubicBezTo>
                <a:cubicBezTo>
                  <a:pt x="457557" y="592574"/>
                  <a:pt x="440531" y="609600"/>
                  <a:pt x="419457" y="609600"/>
                </a:cubicBezTo>
                <a:lnTo>
                  <a:pt x="190857" y="609600"/>
                </a:lnTo>
                <a:cubicBezTo>
                  <a:pt x="169783" y="609600"/>
                  <a:pt x="152757" y="592574"/>
                  <a:pt x="152757" y="571500"/>
                </a:cubicBezTo>
                <a:cubicBezTo>
                  <a:pt x="152757" y="550426"/>
                  <a:pt x="169783" y="533400"/>
                  <a:pt x="190857" y="533400"/>
                </a:cubicBezTo>
                <a:lnTo>
                  <a:pt x="267057" y="533400"/>
                </a:lnTo>
                <a:lnTo>
                  <a:pt x="267057" y="446365"/>
                </a:lnTo>
                <a:cubicBezTo>
                  <a:pt x="248007" y="437197"/>
                  <a:pt x="224314" y="420172"/>
                  <a:pt x="201216" y="388858"/>
                </a:cubicBezTo>
                <a:cubicBezTo>
                  <a:pt x="179308" y="383143"/>
                  <a:pt x="155496" y="374452"/>
                  <a:pt x="132278" y="361355"/>
                </a:cubicBezTo>
                <a:cubicBezTo>
                  <a:pt x="67866" y="325279"/>
                  <a:pt x="9763" y="257294"/>
                  <a:pt x="1429" y="135255"/>
                </a:cubicBezTo>
                <a:cubicBezTo>
                  <a:pt x="-833" y="101798"/>
                  <a:pt x="26432" y="76081"/>
                  <a:pt x="57507" y="76081"/>
                </a:cubicBezTo>
                <a:lnTo>
                  <a:pt x="116562" y="76081"/>
                </a:lnTo>
                <a:cubicBezTo>
                  <a:pt x="116205" y="69890"/>
                  <a:pt x="115967" y="63698"/>
                  <a:pt x="115729" y="57269"/>
                </a:cubicBezTo>
                <a:cubicBezTo>
                  <a:pt x="114538" y="25717"/>
                  <a:pt x="140256" y="-119"/>
                  <a:pt x="171807" y="-119"/>
                </a:cubicBezTo>
                <a:close/>
                <a:moveTo>
                  <a:pt x="120848" y="133350"/>
                </a:moveTo>
                <a:lnTo>
                  <a:pt x="58460" y="133350"/>
                </a:lnTo>
                <a:cubicBezTo>
                  <a:pt x="65842" y="234196"/>
                  <a:pt x="112157" y="284678"/>
                  <a:pt x="159901" y="311468"/>
                </a:cubicBezTo>
                <a:cubicBezTo>
                  <a:pt x="142756" y="267057"/>
                  <a:pt x="128588" y="209074"/>
                  <a:pt x="120848" y="133350"/>
                </a:cubicBezTo>
                <a:close/>
                <a:moveTo>
                  <a:pt x="452437" y="305753"/>
                </a:moveTo>
                <a:cubicBezTo>
                  <a:pt x="500658" y="277416"/>
                  <a:pt x="544235" y="227052"/>
                  <a:pt x="551617" y="133350"/>
                </a:cubicBezTo>
                <a:lnTo>
                  <a:pt x="489347" y="133350"/>
                </a:lnTo>
                <a:cubicBezTo>
                  <a:pt x="481965" y="205859"/>
                  <a:pt x="468630" y="262176"/>
                  <a:pt x="452437" y="305753"/>
                </a:cubicBez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83" name="Google Shape;283;p27"/>
          <p:cNvSpPr/>
          <p:nvPr/>
        </p:nvSpPr>
        <p:spPr>
          <a:xfrm>
            <a:off x="4454525" y="1442085"/>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8C96A8"/>
                </a:solidFill>
                <a:latin typeface="Arial" panose="020B0704020202020204"/>
                <a:ea typeface="Arial" panose="020B0704020202020204"/>
                <a:cs typeface="Arial" panose="020B0704020202020204"/>
                <a:sym typeface="Arial" panose="020B0704020202020204"/>
              </a:rPr>
              <a:t>1. A </a:t>
            </a:r>
            <a:r>
              <a:rPr lang="en-US" altLang="en-GB" sz="1500" b="0" i="0" u="none" strike="noStrike" cap="none">
                <a:solidFill>
                  <a:srgbClr val="8C96A8"/>
                </a:solidFill>
                <a:latin typeface="Arial" panose="020B0704020202020204"/>
                <a:ea typeface="Arial" panose="020B0704020202020204"/>
                <a:cs typeface="Arial" panose="020B0704020202020204"/>
                <a:sym typeface="Arial" panose="020B0704020202020204"/>
              </a:rPr>
              <a:t>M</a:t>
            </a:r>
            <a:r>
              <a:rPr lang="en-US" altLang="en-US" sz="1500" b="0" i="0" u="none" strike="noStrike" cap="none">
                <a:solidFill>
                  <a:srgbClr val="8C96A8"/>
                </a:solidFill>
                <a:latin typeface="Arial" panose="020B0704020202020204"/>
                <a:ea typeface="Arial" panose="020B0704020202020204"/>
                <a:cs typeface="Arial" panose="020B0704020202020204"/>
                <a:sym typeface="Arial" panose="020B0704020202020204"/>
              </a:rPr>
              <a:t>otivating</a:t>
            </a:r>
            <a:r>
              <a:rPr lang="en-GB" sz="1500" b="0" i="0" u="none" strike="noStrike" cap="none">
                <a:solidFill>
                  <a:srgbClr val="8C96A8"/>
                </a:solidFill>
                <a:latin typeface="Arial" panose="020B0704020202020204"/>
                <a:ea typeface="Arial" panose="020B0704020202020204"/>
                <a:cs typeface="Arial" panose="020B0704020202020204"/>
                <a:sym typeface="Arial" panose="020B0704020202020204"/>
              </a:rPr>
              <a:t> Benchmark</a:t>
            </a:r>
          </a:p>
        </p:txBody>
      </p:sp>
      <p:sp>
        <p:nvSpPr>
          <p:cNvPr id="284" name="Google Shape;284;p27"/>
          <p:cNvSpPr/>
          <p:nvPr/>
        </p:nvSpPr>
        <p:spPr>
          <a:xfrm>
            <a:off x="4645025" y="1784985"/>
            <a:ext cx="26670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 realistic Krebs cycle benchmark to evaluate dynamic causal discovery.</a:t>
            </a:r>
            <a:endParaRPr sz="1200" b="0" i="0" u="none" strike="noStrike" cap="none"/>
          </a:p>
        </p:txBody>
      </p:sp>
      <p:sp>
        <p:nvSpPr>
          <p:cNvPr id="286" name="Google Shape;286;p27"/>
          <p:cNvSpPr/>
          <p:nvPr/>
        </p:nvSpPr>
        <p:spPr>
          <a:xfrm>
            <a:off x="5577205" y="2959735"/>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8C96A8"/>
                </a:solidFill>
                <a:latin typeface="Arial" panose="020B0704020202020204"/>
                <a:ea typeface="Arial" panose="020B0704020202020204"/>
                <a:cs typeface="Arial" panose="020B0704020202020204"/>
                <a:sym typeface="Arial" panose="020B0704020202020204"/>
              </a:rPr>
              <a:t>2. The ExMAG Algorithm</a:t>
            </a:r>
          </a:p>
        </p:txBody>
      </p:sp>
      <p:sp>
        <p:nvSpPr>
          <p:cNvPr id="287" name="Google Shape;287;p27"/>
          <p:cNvSpPr/>
          <p:nvPr/>
        </p:nvSpPr>
        <p:spPr>
          <a:xfrm>
            <a:off x="5767705" y="3302635"/>
            <a:ext cx="26670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 novel method for learning causal graphs with latent confounders.</a:t>
            </a:r>
            <a:endParaRPr sz="1200" b="0" i="0" u="none" strike="noStrike" cap="none"/>
          </a:p>
        </p:txBody>
      </p:sp>
      <p:sp>
        <p:nvSpPr>
          <p:cNvPr id="288" name="Google Shape;288;p27"/>
          <p:cNvSpPr/>
          <p:nvPr/>
        </p:nvSpPr>
        <p:spPr>
          <a:xfrm>
            <a:off x="2815516" y="2942590"/>
            <a:ext cx="457200" cy="457200"/>
          </a:xfrm>
          <a:custGeom>
            <a:avLst/>
            <a:gdLst/>
            <a:ahLst/>
            <a:cxnLst/>
            <a:rect l="l" t="t" r="r" b="b"/>
            <a:pathLst>
              <a:path w="609600" h="609600" extrusionOk="0">
                <a:moveTo>
                  <a:pt x="228600" y="76200"/>
                </a:moveTo>
                <a:cubicBezTo>
                  <a:pt x="228600" y="55126"/>
                  <a:pt x="245626" y="38100"/>
                  <a:pt x="266700" y="38100"/>
                </a:cubicBezTo>
                <a:lnTo>
                  <a:pt x="342900" y="38100"/>
                </a:lnTo>
                <a:cubicBezTo>
                  <a:pt x="363974" y="38100"/>
                  <a:pt x="381000" y="55126"/>
                  <a:pt x="381000" y="76200"/>
                </a:cubicBezTo>
                <a:lnTo>
                  <a:pt x="381000" y="152400"/>
                </a:lnTo>
                <a:cubicBezTo>
                  <a:pt x="381000" y="173474"/>
                  <a:pt x="363974" y="190500"/>
                  <a:pt x="342900" y="190500"/>
                </a:cubicBezTo>
                <a:lnTo>
                  <a:pt x="333375" y="190500"/>
                </a:lnTo>
                <a:lnTo>
                  <a:pt x="333375" y="266700"/>
                </a:lnTo>
                <a:lnTo>
                  <a:pt x="476250" y="266700"/>
                </a:lnTo>
                <a:cubicBezTo>
                  <a:pt x="523637" y="266700"/>
                  <a:pt x="561975" y="305038"/>
                  <a:pt x="561975" y="352425"/>
                </a:cubicBezTo>
                <a:lnTo>
                  <a:pt x="561975" y="419100"/>
                </a:lnTo>
                <a:lnTo>
                  <a:pt x="571500" y="419100"/>
                </a:lnTo>
                <a:cubicBezTo>
                  <a:pt x="592574" y="419100"/>
                  <a:pt x="609600" y="436126"/>
                  <a:pt x="609600" y="457200"/>
                </a:cubicBezTo>
                <a:lnTo>
                  <a:pt x="609600" y="533400"/>
                </a:lnTo>
                <a:cubicBezTo>
                  <a:pt x="609600" y="554474"/>
                  <a:pt x="592574" y="571500"/>
                  <a:pt x="571500" y="571500"/>
                </a:cubicBezTo>
                <a:lnTo>
                  <a:pt x="495300" y="571500"/>
                </a:lnTo>
                <a:cubicBezTo>
                  <a:pt x="474226" y="571500"/>
                  <a:pt x="457200" y="554474"/>
                  <a:pt x="457200" y="533400"/>
                </a:cubicBezTo>
                <a:lnTo>
                  <a:pt x="457200" y="457200"/>
                </a:lnTo>
                <a:cubicBezTo>
                  <a:pt x="457200" y="436126"/>
                  <a:pt x="474226" y="419100"/>
                  <a:pt x="495300" y="419100"/>
                </a:cubicBezTo>
                <a:lnTo>
                  <a:pt x="504825" y="419100"/>
                </a:lnTo>
                <a:lnTo>
                  <a:pt x="504825" y="352425"/>
                </a:lnTo>
                <a:cubicBezTo>
                  <a:pt x="504825" y="336590"/>
                  <a:pt x="492085" y="323850"/>
                  <a:pt x="476250" y="323850"/>
                </a:cubicBezTo>
                <a:lnTo>
                  <a:pt x="333375" y="323850"/>
                </a:lnTo>
                <a:lnTo>
                  <a:pt x="333375" y="419100"/>
                </a:lnTo>
                <a:lnTo>
                  <a:pt x="342900" y="419100"/>
                </a:lnTo>
                <a:cubicBezTo>
                  <a:pt x="363974" y="419100"/>
                  <a:pt x="381000" y="436126"/>
                  <a:pt x="381000" y="457200"/>
                </a:cubicBezTo>
                <a:lnTo>
                  <a:pt x="381000" y="533400"/>
                </a:lnTo>
                <a:cubicBezTo>
                  <a:pt x="381000" y="554474"/>
                  <a:pt x="363974" y="571500"/>
                  <a:pt x="342900" y="571500"/>
                </a:cubicBezTo>
                <a:lnTo>
                  <a:pt x="266700" y="571500"/>
                </a:lnTo>
                <a:cubicBezTo>
                  <a:pt x="245626" y="571500"/>
                  <a:pt x="228600" y="554474"/>
                  <a:pt x="228600" y="533400"/>
                </a:cubicBezTo>
                <a:lnTo>
                  <a:pt x="228600" y="457200"/>
                </a:lnTo>
                <a:cubicBezTo>
                  <a:pt x="228600" y="436126"/>
                  <a:pt x="245626" y="419100"/>
                  <a:pt x="266700" y="419100"/>
                </a:cubicBezTo>
                <a:lnTo>
                  <a:pt x="276225" y="419100"/>
                </a:lnTo>
                <a:lnTo>
                  <a:pt x="276225" y="323850"/>
                </a:lnTo>
                <a:lnTo>
                  <a:pt x="133350" y="323850"/>
                </a:lnTo>
                <a:cubicBezTo>
                  <a:pt x="117515" y="323850"/>
                  <a:pt x="104775" y="336590"/>
                  <a:pt x="104775" y="352425"/>
                </a:cubicBezTo>
                <a:lnTo>
                  <a:pt x="104775" y="419100"/>
                </a:lnTo>
                <a:lnTo>
                  <a:pt x="114300" y="419100"/>
                </a:lnTo>
                <a:cubicBezTo>
                  <a:pt x="135374" y="419100"/>
                  <a:pt x="152400" y="436126"/>
                  <a:pt x="152400" y="457200"/>
                </a:cubicBezTo>
                <a:lnTo>
                  <a:pt x="152400" y="533400"/>
                </a:lnTo>
                <a:cubicBezTo>
                  <a:pt x="152400" y="554474"/>
                  <a:pt x="135374" y="571500"/>
                  <a:pt x="114300" y="571500"/>
                </a:cubicBezTo>
                <a:lnTo>
                  <a:pt x="38100" y="571500"/>
                </a:lnTo>
                <a:cubicBezTo>
                  <a:pt x="17026" y="571500"/>
                  <a:pt x="0" y="554474"/>
                  <a:pt x="0" y="533400"/>
                </a:cubicBezTo>
                <a:lnTo>
                  <a:pt x="0" y="457200"/>
                </a:lnTo>
                <a:cubicBezTo>
                  <a:pt x="0" y="436126"/>
                  <a:pt x="17026" y="419100"/>
                  <a:pt x="38100" y="419100"/>
                </a:cubicBezTo>
                <a:lnTo>
                  <a:pt x="47625" y="419100"/>
                </a:lnTo>
                <a:lnTo>
                  <a:pt x="47625" y="352425"/>
                </a:lnTo>
                <a:cubicBezTo>
                  <a:pt x="47625" y="305038"/>
                  <a:pt x="85963" y="266700"/>
                  <a:pt x="133350" y="266700"/>
                </a:cubicBezTo>
                <a:lnTo>
                  <a:pt x="276225" y="266700"/>
                </a:lnTo>
                <a:lnTo>
                  <a:pt x="276225" y="190500"/>
                </a:lnTo>
                <a:lnTo>
                  <a:pt x="266700" y="190500"/>
                </a:lnTo>
                <a:cubicBezTo>
                  <a:pt x="245626" y="190500"/>
                  <a:pt x="228600" y="173474"/>
                  <a:pt x="228600" y="152400"/>
                </a:cubicBezTo>
                <a:lnTo>
                  <a:pt x="228600" y="76200"/>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89" name="Google Shape;289;p27"/>
          <p:cNvSpPr/>
          <p:nvPr/>
        </p:nvSpPr>
        <p:spPr>
          <a:xfrm>
            <a:off x="0" y="3094990"/>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8C96A8"/>
                </a:solidFill>
                <a:latin typeface="Arial" panose="020B0704020202020204"/>
                <a:ea typeface="Arial" panose="020B0704020202020204"/>
                <a:cs typeface="Arial" panose="020B0704020202020204"/>
                <a:sym typeface="Arial" panose="020B0704020202020204"/>
              </a:rPr>
              <a:t>3. Joint Framework</a:t>
            </a:r>
          </a:p>
        </p:txBody>
      </p:sp>
      <p:sp>
        <p:nvSpPr>
          <p:cNvPr id="290" name="Google Shape;290;p27"/>
          <p:cNvSpPr/>
          <p:nvPr/>
        </p:nvSpPr>
        <p:spPr>
          <a:xfrm>
            <a:off x="190500" y="3437890"/>
            <a:ext cx="2667000" cy="3810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100"/>
              <a:buFont typeface="Arial" panose="020B0704020202020204"/>
              <a:buNone/>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 method to cluster and learn multiple interacting dynamical systems.</a:t>
            </a:r>
            <a:endParaRPr sz="1200" b="0" i="0" u="none" strike="noStrike" cap="none"/>
          </a:p>
        </p:txBody>
      </p:sp>
      <p:sp>
        <p:nvSpPr>
          <p:cNvPr id="291" name="Google Shape;291;p27"/>
          <p:cNvSpPr/>
          <p:nvPr/>
        </p:nvSpPr>
        <p:spPr>
          <a:xfrm>
            <a:off x="190500" y="4577080"/>
            <a:ext cx="8763000" cy="2286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US" altLang="en-US" sz="1200" b="0" i="0" u="none" strike="noStrike" cap="none" dirty="0">
                <a:solidFill>
                  <a:schemeClr val="bg1"/>
                </a:solidFill>
              </a:rPr>
              <a:t>It contributes to three real-world challenges in causal inference: temporality, confounding and joint clustering.</a:t>
            </a:r>
          </a:p>
        </p:txBody>
      </p:sp>
      <p:cxnSp>
        <p:nvCxnSpPr>
          <p:cNvPr id="6" name="Straight Arrow Connector 5"/>
          <p:cNvCxnSpPr/>
          <p:nvPr/>
        </p:nvCxnSpPr>
        <p:spPr>
          <a:xfrm flipH="1">
            <a:off x="3500755" y="3226435"/>
            <a:ext cx="1450340" cy="0"/>
          </a:xfrm>
          <a:prstGeom prst="straightConnector1">
            <a:avLst/>
          </a:prstGeom>
          <a:ln>
            <a:tailEnd type="stealth" w="med" len="med"/>
          </a:ln>
        </p:spPr>
        <p:style>
          <a:lnRef idx="2">
            <a:schemeClr val="accent1"/>
          </a:lnRef>
          <a:fillRef idx="0">
            <a:srgbClr val="FFFFFF"/>
          </a:fillRef>
          <a:effectRef idx="0">
            <a:srgbClr val="FFFFFF"/>
          </a:effectRef>
          <a:fontRef idx="minor">
            <a:schemeClr val="tx1"/>
          </a:fontRef>
        </p:style>
      </p:cxnSp>
      <p:cxnSp>
        <p:nvCxnSpPr>
          <p:cNvPr id="8" name="Straight Arrow Connector 7"/>
          <p:cNvCxnSpPr/>
          <p:nvPr/>
        </p:nvCxnSpPr>
        <p:spPr>
          <a:xfrm>
            <a:off x="4521200" y="1946275"/>
            <a:ext cx="694055" cy="873125"/>
          </a:xfrm>
          <a:prstGeom prst="straightConnector1">
            <a:avLst/>
          </a:prstGeom>
          <a:ln>
            <a:tailEnd type="stealth" w="med" len="med"/>
          </a:ln>
        </p:spPr>
        <p:style>
          <a:lnRef idx="2">
            <a:schemeClr val="accent1"/>
          </a:lnRef>
          <a:fillRef idx="0">
            <a:srgbClr val="FFFFFF"/>
          </a:fillRef>
          <a:effectRef idx="0">
            <a:srgbClr val="FFFFFF"/>
          </a:effectRef>
          <a:fontRef idx="minor">
            <a:schemeClr val="tx1"/>
          </a:fontRef>
        </p:style>
      </p:cxnSp>
      <p:cxnSp>
        <p:nvCxnSpPr>
          <p:cNvPr id="9" name="Straight Arrow Connector 8"/>
          <p:cNvCxnSpPr/>
          <p:nvPr/>
        </p:nvCxnSpPr>
        <p:spPr>
          <a:xfrm flipV="1">
            <a:off x="3235960" y="1886585"/>
            <a:ext cx="694690" cy="932815"/>
          </a:xfrm>
          <a:prstGeom prst="straightConnector1">
            <a:avLst/>
          </a:prstGeom>
          <a:ln>
            <a:tailEnd type="stealth" w="med" len="med"/>
          </a:ln>
        </p:spPr>
        <p:style>
          <a:lnRef idx="2">
            <a:schemeClr val="accent1"/>
          </a:lnRef>
          <a:fillRef idx="0">
            <a:srgbClr val="FFFFFF"/>
          </a:fillRef>
          <a:effectRef idx="0">
            <a:srgbClr val="FFFFFF"/>
          </a:effectRef>
          <a:fontRef idx="minor">
            <a:schemeClr val="tx1"/>
          </a:fontRef>
        </p:style>
      </p:cxnSp>
      <p:sp>
        <p:nvSpPr>
          <p:cNvPr id="7" name="Shape 4"/>
          <p:cNvSpPr/>
          <p:nvPr/>
        </p:nvSpPr>
        <p:spPr>
          <a:xfrm>
            <a:off x="5164455" y="3014345"/>
            <a:ext cx="421640" cy="342900"/>
          </a:xfrm>
          <a:custGeom>
            <a:avLst/>
            <a:gdLst/>
            <a:ahLst/>
            <a:cxnLst/>
            <a:rect l="l" t="t" r="r" b="b"/>
            <a:pathLst>
              <a:path w="571500" h="457200">
                <a:moveTo>
                  <a:pt x="371386" y="187970"/>
                </a:moveTo>
                <a:cubicBezTo>
                  <a:pt x="382280" y="185023"/>
                  <a:pt x="393710" y="190202"/>
                  <a:pt x="398621" y="200293"/>
                </a:cubicBezTo>
                <a:lnTo>
                  <a:pt x="415230" y="233869"/>
                </a:lnTo>
                <a:cubicBezTo>
                  <a:pt x="424428" y="235119"/>
                  <a:pt x="433447" y="237619"/>
                  <a:pt x="441930" y="241102"/>
                </a:cubicBezTo>
                <a:lnTo>
                  <a:pt x="473184" y="220295"/>
                </a:lnTo>
                <a:cubicBezTo>
                  <a:pt x="482560" y="214045"/>
                  <a:pt x="494973" y="215295"/>
                  <a:pt x="502920" y="223242"/>
                </a:cubicBezTo>
                <a:lnTo>
                  <a:pt x="520065" y="240387"/>
                </a:lnTo>
                <a:cubicBezTo>
                  <a:pt x="528012" y="248335"/>
                  <a:pt x="529263" y="260836"/>
                  <a:pt x="523012" y="270123"/>
                </a:cubicBezTo>
                <a:lnTo>
                  <a:pt x="502206" y="301288"/>
                </a:lnTo>
                <a:cubicBezTo>
                  <a:pt x="503902" y="305485"/>
                  <a:pt x="505420" y="309860"/>
                  <a:pt x="506670" y="314414"/>
                </a:cubicBezTo>
                <a:cubicBezTo>
                  <a:pt x="507921" y="318968"/>
                  <a:pt x="508724" y="323433"/>
                  <a:pt x="509349" y="327987"/>
                </a:cubicBezTo>
                <a:lnTo>
                  <a:pt x="543014" y="344597"/>
                </a:lnTo>
                <a:cubicBezTo>
                  <a:pt x="553105" y="349597"/>
                  <a:pt x="558284" y="361027"/>
                  <a:pt x="555337" y="371832"/>
                </a:cubicBezTo>
                <a:lnTo>
                  <a:pt x="549086" y="395228"/>
                </a:lnTo>
                <a:cubicBezTo>
                  <a:pt x="546140" y="406033"/>
                  <a:pt x="536049" y="413355"/>
                  <a:pt x="524798" y="412641"/>
                </a:cubicBezTo>
                <a:lnTo>
                  <a:pt x="487293" y="410230"/>
                </a:lnTo>
                <a:cubicBezTo>
                  <a:pt x="481667" y="417463"/>
                  <a:pt x="475149" y="424160"/>
                  <a:pt x="467737" y="429875"/>
                </a:cubicBezTo>
                <a:lnTo>
                  <a:pt x="470148" y="467291"/>
                </a:lnTo>
                <a:cubicBezTo>
                  <a:pt x="470862" y="478542"/>
                  <a:pt x="463540" y="488722"/>
                  <a:pt x="452735" y="491579"/>
                </a:cubicBezTo>
                <a:lnTo>
                  <a:pt x="429339" y="497830"/>
                </a:lnTo>
                <a:cubicBezTo>
                  <a:pt x="418445" y="500777"/>
                  <a:pt x="407104" y="495598"/>
                  <a:pt x="402104" y="485507"/>
                </a:cubicBezTo>
                <a:lnTo>
                  <a:pt x="385495" y="451931"/>
                </a:lnTo>
                <a:cubicBezTo>
                  <a:pt x="376297" y="450681"/>
                  <a:pt x="367278" y="448181"/>
                  <a:pt x="358795" y="444698"/>
                </a:cubicBezTo>
                <a:lnTo>
                  <a:pt x="327541" y="465505"/>
                </a:lnTo>
                <a:cubicBezTo>
                  <a:pt x="318165" y="471755"/>
                  <a:pt x="305753" y="470505"/>
                  <a:pt x="297805" y="462558"/>
                </a:cubicBezTo>
                <a:lnTo>
                  <a:pt x="280660" y="445413"/>
                </a:lnTo>
                <a:cubicBezTo>
                  <a:pt x="272713" y="437465"/>
                  <a:pt x="271463" y="425053"/>
                  <a:pt x="277713" y="415677"/>
                </a:cubicBezTo>
                <a:lnTo>
                  <a:pt x="298519" y="384423"/>
                </a:lnTo>
                <a:cubicBezTo>
                  <a:pt x="296823" y="380226"/>
                  <a:pt x="295305" y="375851"/>
                  <a:pt x="294055" y="371296"/>
                </a:cubicBezTo>
                <a:cubicBezTo>
                  <a:pt x="292804" y="366742"/>
                  <a:pt x="292001" y="362188"/>
                  <a:pt x="291376" y="357723"/>
                </a:cubicBezTo>
                <a:lnTo>
                  <a:pt x="257711" y="341114"/>
                </a:lnTo>
                <a:cubicBezTo>
                  <a:pt x="247620" y="336113"/>
                  <a:pt x="242530" y="324683"/>
                  <a:pt x="245388" y="313879"/>
                </a:cubicBezTo>
                <a:lnTo>
                  <a:pt x="251639" y="290483"/>
                </a:lnTo>
                <a:cubicBezTo>
                  <a:pt x="254585" y="279678"/>
                  <a:pt x="264676" y="272355"/>
                  <a:pt x="275927" y="273070"/>
                </a:cubicBezTo>
                <a:lnTo>
                  <a:pt x="313343" y="275481"/>
                </a:lnTo>
                <a:cubicBezTo>
                  <a:pt x="318968" y="268248"/>
                  <a:pt x="325487" y="261551"/>
                  <a:pt x="332899" y="255836"/>
                </a:cubicBezTo>
                <a:lnTo>
                  <a:pt x="330488" y="218509"/>
                </a:lnTo>
                <a:cubicBezTo>
                  <a:pt x="329773" y="207258"/>
                  <a:pt x="337096" y="197078"/>
                  <a:pt x="347901" y="194221"/>
                </a:cubicBezTo>
                <a:lnTo>
                  <a:pt x="371296" y="187970"/>
                </a:lnTo>
                <a:close/>
                <a:moveTo>
                  <a:pt x="400407" y="303609"/>
                </a:moveTo>
                <a:cubicBezTo>
                  <a:pt x="378722" y="303634"/>
                  <a:pt x="361137" y="321260"/>
                  <a:pt x="361161" y="342945"/>
                </a:cubicBezTo>
                <a:cubicBezTo>
                  <a:pt x="361186" y="364630"/>
                  <a:pt x="378811" y="382215"/>
                  <a:pt x="400496" y="382191"/>
                </a:cubicBezTo>
                <a:cubicBezTo>
                  <a:pt x="422182" y="382166"/>
                  <a:pt x="439767" y="364540"/>
                  <a:pt x="439742" y="342855"/>
                </a:cubicBezTo>
                <a:cubicBezTo>
                  <a:pt x="439718" y="321170"/>
                  <a:pt x="422092" y="303585"/>
                  <a:pt x="400407" y="303609"/>
                </a:cubicBezTo>
                <a:close/>
                <a:moveTo>
                  <a:pt x="200829" y="-40630"/>
                </a:moveTo>
                <a:lnTo>
                  <a:pt x="224224" y="-34379"/>
                </a:lnTo>
                <a:cubicBezTo>
                  <a:pt x="235029" y="-31433"/>
                  <a:pt x="242352" y="-21253"/>
                  <a:pt x="241637" y="-10091"/>
                </a:cubicBezTo>
                <a:lnTo>
                  <a:pt x="239226" y="27236"/>
                </a:lnTo>
                <a:cubicBezTo>
                  <a:pt x="246638" y="32951"/>
                  <a:pt x="253157" y="39559"/>
                  <a:pt x="258782" y="46881"/>
                </a:cubicBezTo>
                <a:lnTo>
                  <a:pt x="296287" y="44470"/>
                </a:lnTo>
                <a:cubicBezTo>
                  <a:pt x="307449" y="43755"/>
                  <a:pt x="317629" y="51078"/>
                  <a:pt x="320576" y="61883"/>
                </a:cubicBezTo>
                <a:lnTo>
                  <a:pt x="326827" y="85279"/>
                </a:lnTo>
                <a:cubicBezTo>
                  <a:pt x="329684" y="96083"/>
                  <a:pt x="324594" y="107513"/>
                  <a:pt x="314504" y="112514"/>
                </a:cubicBezTo>
                <a:lnTo>
                  <a:pt x="280839" y="129123"/>
                </a:lnTo>
                <a:cubicBezTo>
                  <a:pt x="280214" y="133677"/>
                  <a:pt x="279321" y="138232"/>
                  <a:pt x="278160" y="142696"/>
                </a:cubicBezTo>
                <a:cubicBezTo>
                  <a:pt x="276999" y="147161"/>
                  <a:pt x="275392" y="151626"/>
                  <a:pt x="273695" y="155823"/>
                </a:cubicBezTo>
                <a:lnTo>
                  <a:pt x="294501" y="187077"/>
                </a:lnTo>
                <a:cubicBezTo>
                  <a:pt x="300752" y="196453"/>
                  <a:pt x="299502" y="208865"/>
                  <a:pt x="291554" y="216813"/>
                </a:cubicBezTo>
                <a:lnTo>
                  <a:pt x="274409" y="233958"/>
                </a:lnTo>
                <a:cubicBezTo>
                  <a:pt x="266462" y="241905"/>
                  <a:pt x="254050" y="243155"/>
                  <a:pt x="244673" y="236905"/>
                </a:cubicBezTo>
                <a:lnTo>
                  <a:pt x="213420" y="216098"/>
                </a:lnTo>
                <a:cubicBezTo>
                  <a:pt x="204936" y="219581"/>
                  <a:pt x="195917" y="222081"/>
                  <a:pt x="186720" y="223331"/>
                </a:cubicBezTo>
                <a:lnTo>
                  <a:pt x="170111" y="256907"/>
                </a:lnTo>
                <a:cubicBezTo>
                  <a:pt x="165110" y="266998"/>
                  <a:pt x="153680" y="272088"/>
                  <a:pt x="142875" y="269230"/>
                </a:cubicBezTo>
                <a:lnTo>
                  <a:pt x="119479" y="262979"/>
                </a:lnTo>
                <a:cubicBezTo>
                  <a:pt x="108585" y="260033"/>
                  <a:pt x="101352" y="249853"/>
                  <a:pt x="102066" y="238691"/>
                </a:cubicBezTo>
                <a:lnTo>
                  <a:pt x="104477" y="201275"/>
                </a:lnTo>
                <a:cubicBezTo>
                  <a:pt x="97066" y="195560"/>
                  <a:pt x="90547" y="188952"/>
                  <a:pt x="84921" y="181630"/>
                </a:cubicBezTo>
                <a:lnTo>
                  <a:pt x="47417" y="184041"/>
                </a:lnTo>
                <a:cubicBezTo>
                  <a:pt x="36255" y="184755"/>
                  <a:pt x="26075" y="177433"/>
                  <a:pt x="23128" y="166628"/>
                </a:cubicBezTo>
                <a:lnTo>
                  <a:pt x="16877" y="143232"/>
                </a:lnTo>
                <a:cubicBezTo>
                  <a:pt x="14020" y="132427"/>
                  <a:pt x="19110" y="120997"/>
                  <a:pt x="29200" y="115997"/>
                </a:cubicBezTo>
                <a:lnTo>
                  <a:pt x="62865" y="99387"/>
                </a:lnTo>
                <a:cubicBezTo>
                  <a:pt x="63490" y="94833"/>
                  <a:pt x="64383" y="90368"/>
                  <a:pt x="65544" y="85814"/>
                </a:cubicBezTo>
                <a:cubicBezTo>
                  <a:pt x="66794" y="81260"/>
                  <a:pt x="68223" y="76885"/>
                  <a:pt x="70009" y="72688"/>
                </a:cubicBezTo>
                <a:lnTo>
                  <a:pt x="49203" y="41523"/>
                </a:lnTo>
                <a:cubicBezTo>
                  <a:pt x="42952" y="32147"/>
                  <a:pt x="44202" y="19735"/>
                  <a:pt x="52149" y="11787"/>
                </a:cubicBezTo>
                <a:lnTo>
                  <a:pt x="69294" y="-5358"/>
                </a:lnTo>
                <a:cubicBezTo>
                  <a:pt x="77242" y="-13305"/>
                  <a:pt x="89654" y="-14555"/>
                  <a:pt x="99030" y="-8305"/>
                </a:cubicBezTo>
                <a:lnTo>
                  <a:pt x="130284" y="12502"/>
                </a:lnTo>
                <a:cubicBezTo>
                  <a:pt x="138767" y="9019"/>
                  <a:pt x="147786" y="6519"/>
                  <a:pt x="156984" y="5269"/>
                </a:cubicBezTo>
                <a:lnTo>
                  <a:pt x="173593" y="-28307"/>
                </a:lnTo>
                <a:cubicBezTo>
                  <a:pt x="178594" y="-38398"/>
                  <a:pt x="189934" y="-43488"/>
                  <a:pt x="200829" y="-40630"/>
                </a:cubicBezTo>
                <a:close/>
                <a:moveTo>
                  <a:pt x="171807" y="75009"/>
                </a:moveTo>
                <a:cubicBezTo>
                  <a:pt x="150122" y="75009"/>
                  <a:pt x="132517" y="92615"/>
                  <a:pt x="132517" y="114300"/>
                </a:cubicBezTo>
                <a:cubicBezTo>
                  <a:pt x="132517" y="135985"/>
                  <a:pt x="150122" y="153591"/>
                  <a:pt x="171807" y="153591"/>
                </a:cubicBezTo>
                <a:cubicBezTo>
                  <a:pt x="193492" y="153591"/>
                  <a:pt x="211098" y="135985"/>
                  <a:pt x="211098" y="114300"/>
                </a:cubicBezTo>
                <a:cubicBezTo>
                  <a:pt x="211098" y="92615"/>
                  <a:pt x="193492" y="75009"/>
                  <a:pt x="171807" y="75009"/>
                </a:cubicBezTo>
                <a:close/>
              </a:path>
            </a:pathLst>
          </a:custGeom>
          <a:solidFill>
            <a:srgbClr val="498EDF"/>
          </a:solid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shot 2025-09-22 at 0.10.54"/>
          <p:cNvPicPr>
            <a:picLocks noChangeAspect="1"/>
          </p:cNvPicPr>
          <p:nvPr/>
        </p:nvPicPr>
        <p:blipFill>
          <a:blip r:embed="rId3"/>
          <a:srcRect t="10969"/>
          <a:stretch>
            <a:fillRect/>
          </a:stretch>
        </p:blipFill>
        <p:spPr>
          <a:xfrm>
            <a:off x="1314450" y="1029970"/>
            <a:ext cx="6153150" cy="3345180"/>
          </a:xfrm>
          <a:prstGeom prst="rect">
            <a:avLst/>
          </a:prstGeom>
        </p:spPr>
      </p:pic>
      <p:sp>
        <p:nvSpPr>
          <p:cNvPr id="66" name="Google Shape;66;p9"/>
          <p:cNvSpPr/>
          <p:nvPr/>
        </p:nvSpPr>
        <p:spPr>
          <a:xfrm>
            <a:off x="706120" y="417195"/>
            <a:ext cx="6849745" cy="504825"/>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US" altLang="en-US" sz="1600" b="1" i="0" u="none" strike="noStrike" cap="none">
                <a:solidFill>
                  <a:srgbClr val="FFFFFF"/>
                </a:solidFill>
                <a:latin typeface="Arial" panose="020B0704020202020204"/>
                <a:ea typeface="Arial" panose="020B0704020202020204"/>
                <a:cs typeface="Arial" panose="020B0704020202020204"/>
                <a:sym typeface="Arial" panose="020B0704020202020204"/>
              </a:rPr>
              <a:t>List of Publications</a:t>
            </a:r>
            <a:endParaRPr sz="1600" b="0" i="0" u="none" strike="noStrike" cap="none"/>
          </a:p>
        </p:txBody>
      </p:sp>
      <p:sp>
        <p:nvSpPr>
          <p:cNvPr id="21" name="Text Placeholder 20"/>
          <p:cNvSpPr>
            <a:spLocks noGrp="1"/>
          </p:cNvSpPr>
          <p:nvPr>
            <p:ph type="body" idx="1"/>
          </p:nvPr>
        </p:nvSpPr>
        <p:spPr>
          <a:xfrm>
            <a:off x="598170" y="4576445"/>
            <a:ext cx="6524324" cy="205740"/>
          </a:xfrm>
        </p:spPr>
        <p:txBody>
          <a:bodyPr wrap="square"/>
          <a:lstStyle/>
          <a:p>
            <a:pPr algn="l"/>
            <a:r>
              <a:rPr lang="en-US" altLang="en-US" sz="900" dirty="0">
                <a:solidFill>
                  <a:schemeClr val="bg2">
                    <a:lumMod val="40000"/>
                    <a:lumOff val="60000"/>
                  </a:schemeClr>
                </a:solidFill>
              </a:rPr>
              <a:t>The asterisk (*) indicates equal contribution.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29"/>
          <p:cNvSpPr/>
          <p:nvPr/>
        </p:nvSpPr>
        <p:spPr>
          <a:xfrm>
            <a:off x="0" y="1333500"/>
            <a:ext cx="9144000" cy="3429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From Theory to Real-World Impact</a:t>
            </a:r>
            <a:endParaRPr sz="1200" b="0" i="0" u="none" strike="noStrike" cap="none" dirty="0"/>
          </a:p>
        </p:txBody>
      </p:sp>
      <p:sp>
        <p:nvSpPr>
          <p:cNvPr id="309" name="Google Shape;309;p29"/>
          <p:cNvSpPr/>
          <p:nvPr/>
        </p:nvSpPr>
        <p:spPr>
          <a:xfrm>
            <a:off x="1523926" y="2095500"/>
            <a:ext cx="457200" cy="457200"/>
          </a:xfrm>
          <a:custGeom>
            <a:avLst/>
            <a:gdLst/>
            <a:ahLst/>
            <a:cxnLst/>
            <a:rect l="l" t="t" r="r" b="b"/>
            <a:pathLst>
              <a:path w="609600" h="609600" extrusionOk="0">
                <a:moveTo>
                  <a:pt x="209550" y="0"/>
                </a:moveTo>
                <a:cubicBezTo>
                  <a:pt x="177998" y="0"/>
                  <a:pt x="152400" y="25598"/>
                  <a:pt x="152400" y="57150"/>
                </a:cubicBezTo>
                <a:lnTo>
                  <a:pt x="152400" y="304800"/>
                </a:lnTo>
                <a:cubicBezTo>
                  <a:pt x="152400" y="336352"/>
                  <a:pt x="177998" y="361950"/>
                  <a:pt x="209550" y="361950"/>
                </a:cubicBezTo>
                <a:lnTo>
                  <a:pt x="285750" y="361950"/>
                </a:lnTo>
                <a:cubicBezTo>
                  <a:pt x="317302" y="361950"/>
                  <a:pt x="342900" y="336352"/>
                  <a:pt x="342900" y="304800"/>
                </a:cubicBezTo>
                <a:lnTo>
                  <a:pt x="342900" y="228600"/>
                </a:lnTo>
                <a:lnTo>
                  <a:pt x="381000" y="228600"/>
                </a:lnTo>
                <a:cubicBezTo>
                  <a:pt x="465177" y="228600"/>
                  <a:pt x="533400" y="296823"/>
                  <a:pt x="533400" y="381000"/>
                </a:cubicBezTo>
                <a:cubicBezTo>
                  <a:pt x="533400" y="465177"/>
                  <a:pt x="465177" y="533400"/>
                  <a:pt x="381000" y="533400"/>
                </a:cubicBezTo>
                <a:lnTo>
                  <a:pt x="38100" y="533400"/>
                </a:lnTo>
                <a:cubicBezTo>
                  <a:pt x="17026" y="533400"/>
                  <a:pt x="0" y="550426"/>
                  <a:pt x="0" y="571500"/>
                </a:cubicBezTo>
                <a:cubicBezTo>
                  <a:pt x="0" y="592574"/>
                  <a:pt x="17026" y="609600"/>
                  <a:pt x="38100" y="609600"/>
                </a:cubicBezTo>
                <a:lnTo>
                  <a:pt x="571500" y="609600"/>
                </a:lnTo>
                <a:cubicBezTo>
                  <a:pt x="592574" y="609600"/>
                  <a:pt x="609600" y="592574"/>
                  <a:pt x="609600" y="571500"/>
                </a:cubicBezTo>
                <a:cubicBezTo>
                  <a:pt x="609600" y="550426"/>
                  <a:pt x="592574" y="533400"/>
                  <a:pt x="571500" y="533400"/>
                </a:cubicBezTo>
                <a:lnTo>
                  <a:pt x="551378" y="533400"/>
                </a:lnTo>
                <a:cubicBezTo>
                  <a:pt x="587573" y="492919"/>
                  <a:pt x="609600" y="439579"/>
                  <a:pt x="609600" y="381000"/>
                </a:cubicBezTo>
                <a:cubicBezTo>
                  <a:pt x="609600" y="254794"/>
                  <a:pt x="507206" y="152400"/>
                  <a:pt x="381000" y="152400"/>
                </a:cubicBezTo>
                <a:lnTo>
                  <a:pt x="342900" y="152400"/>
                </a:lnTo>
                <a:lnTo>
                  <a:pt x="342900" y="57150"/>
                </a:lnTo>
                <a:cubicBezTo>
                  <a:pt x="342900" y="25598"/>
                  <a:pt x="317302" y="0"/>
                  <a:pt x="285750" y="0"/>
                </a:cubicBezTo>
                <a:lnTo>
                  <a:pt x="209550" y="0"/>
                </a:lnTo>
                <a:close/>
                <a:moveTo>
                  <a:pt x="142875" y="419100"/>
                </a:moveTo>
                <a:cubicBezTo>
                  <a:pt x="127040" y="419100"/>
                  <a:pt x="114300" y="431840"/>
                  <a:pt x="114300" y="447675"/>
                </a:cubicBezTo>
                <a:cubicBezTo>
                  <a:pt x="114300" y="463510"/>
                  <a:pt x="127040" y="476250"/>
                  <a:pt x="142875" y="476250"/>
                </a:cubicBezTo>
                <a:lnTo>
                  <a:pt x="352425" y="476250"/>
                </a:lnTo>
                <a:cubicBezTo>
                  <a:pt x="368260" y="476250"/>
                  <a:pt x="381000" y="463510"/>
                  <a:pt x="381000" y="447675"/>
                </a:cubicBezTo>
                <a:cubicBezTo>
                  <a:pt x="381000" y="431840"/>
                  <a:pt x="368260" y="419100"/>
                  <a:pt x="352425" y="419100"/>
                </a:cubicBezTo>
                <a:lnTo>
                  <a:pt x="142875" y="419100"/>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10" name="Google Shape;310;p29"/>
          <p:cNvSpPr/>
          <p:nvPr/>
        </p:nvSpPr>
        <p:spPr>
          <a:xfrm>
            <a:off x="228600" y="2667000"/>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a:solidFill>
                  <a:srgbClr val="8C96A8"/>
                </a:solidFill>
                <a:latin typeface="Arial" panose="020B0704020202020204"/>
                <a:ea typeface="Arial" panose="020B0704020202020204"/>
                <a:cs typeface="Arial" panose="020B0704020202020204"/>
                <a:sym typeface="Arial" panose="020B0704020202020204"/>
              </a:rPr>
              <a:t>Biomedicine</a:t>
            </a:r>
          </a:p>
        </p:txBody>
      </p:sp>
      <p:sp>
        <p:nvSpPr>
          <p:cNvPr id="311" name="Google Shape;311;p29"/>
          <p:cNvSpPr/>
          <p:nvPr/>
        </p:nvSpPr>
        <p:spPr>
          <a:xfrm>
            <a:off x="509905" y="3115945"/>
            <a:ext cx="2667000" cy="51816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Clr>
                <a:srgbClr val="F0F0F0"/>
              </a:buClr>
              <a:buSzPts val="1100"/>
              <a:buFont typeface="Arial" panose="020B0704020202020204"/>
              <a:buNone/>
            </a:pP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Mimic disease progression and assess the effects of dietary interventions</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t>
            </a:r>
            <a:endParaRPr sz="1200" b="0" i="0" u="none" strike="noStrike" cap="none"/>
          </a:p>
        </p:txBody>
      </p:sp>
      <p:sp>
        <p:nvSpPr>
          <p:cNvPr id="313" name="Google Shape;313;p29"/>
          <p:cNvSpPr/>
          <p:nvPr/>
        </p:nvSpPr>
        <p:spPr>
          <a:xfrm>
            <a:off x="3048000" y="2667000"/>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US" altLang="en-US" sz="1500" b="0" i="0" u="none" strike="noStrike" cap="none">
                <a:solidFill>
                  <a:srgbClr val="8C96A8"/>
                </a:solidFill>
                <a:latin typeface="Arial" panose="020B0704020202020204"/>
                <a:ea typeface="Arial" panose="020B0704020202020204"/>
                <a:cs typeface="Arial" panose="020B0704020202020204"/>
                <a:sym typeface="Arial" panose="020B0704020202020204"/>
              </a:rPr>
              <a:t>Metabolomics</a:t>
            </a:r>
          </a:p>
        </p:txBody>
      </p:sp>
      <p:sp>
        <p:nvSpPr>
          <p:cNvPr id="314" name="Google Shape;314;p29"/>
          <p:cNvSpPr/>
          <p:nvPr/>
        </p:nvSpPr>
        <p:spPr>
          <a:xfrm>
            <a:off x="3276600" y="3115945"/>
            <a:ext cx="2667000" cy="641985"/>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Clr>
                <a:srgbClr val="F0F0F0"/>
              </a:buClr>
              <a:buSzPts val="1100"/>
              <a:buFont typeface="Arial" panose="020B0704020202020204"/>
              <a:buNone/>
            </a:pPr>
            <a:r>
              <a:rPr lang="en-US" altLang="en-US" sz="1100">
                <a:solidFill>
                  <a:srgbClr val="F0F0F0"/>
                </a:solidFill>
                <a:sym typeface="Arial" panose="020B0704020202020204"/>
              </a:rPr>
              <a:t>M</a:t>
            </a:r>
            <a:r>
              <a:rPr lang="en-GB" sz="1100">
                <a:solidFill>
                  <a:srgbClr val="F0F0F0"/>
                </a:solidFill>
                <a:sym typeface="Arial" panose="020B0704020202020204"/>
              </a:rPr>
              <a:t>odel </a:t>
            </a: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concentrations of metabolites and build in recommender system of nutrition informed by the causal models</a:t>
            </a:r>
            <a:endParaRPr sz="1200" b="0" i="0" u="none" strike="noStrike" cap="none"/>
          </a:p>
        </p:txBody>
      </p:sp>
      <p:sp>
        <p:nvSpPr>
          <p:cNvPr id="316" name="Google Shape;316;p29"/>
          <p:cNvSpPr/>
          <p:nvPr/>
        </p:nvSpPr>
        <p:spPr>
          <a:xfrm>
            <a:off x="5867400" y="2667000"/>
            <a:ext cx="30480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US" altLang="en-US" sz="1500" b="0" i="0" u="none" strike="noStrike" cap="none">
                <a:solidFill>
                  <a:srgbClr val="8C96A8"/>
                </a:solidFill>
                <a:latin typeface="Arial" panose="020B0704020202020204"/>
                <a:ea typeface="Arial" panose="020B0704020202020204"/>
                <a:cs typeface="Arial" panose="020B0704020202020204"/>
                <a:sym typeface="Arial" panose="020B0704020202020204"/>
              </a:rPr>
              <a:t>Genetic Epidemiology</a:t>
            </a:r>
          </a:p>
        </p:txBody>
      </p:sp>
      <p:sp>
        <p:nvSpPr>
          <p:cNvPr id="317" name="Google Shape;317;p29"/>
          <p:cNvSpPr/>
          <p:nvPr/>
        </p:nvSpPr>
        <p:spPr>
          <a:xfrm>
            <a:off x="6043295" y="3115945"/>
            <a:ext cx="2666365" cy="3810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Clr>
                <a:srgbClr val="F0F0F0"/>
              </a:buClr>
              <a:buSzPts val="1100"/>
              <a:buFont typeface="Arial" panose="020B0704020202020204"/>
              <a:buNone/>
            </a:pP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Incorporating latent variable can detect </a:t>
            </a:r>
            <a:r>
              <a:rPr lang="en-US" altLang="en-US" sz="1100">
                <a:solidFill>
                  <a:srgbClr val="F0F0F0"/>
                </a:solidFill>
                <a:sym typeface="Arial" panose="020B0704020202020204"/>
              </a:rPr>
              <a:t>confounders in GWAS.</a:t>
            </a:r>
            <a:endParaRPr sz="1200" b="0" i="0" u="none" strike="noStrike" cap="none"/>
          </a:p>
        </p:txBody>
      </p:sp>
      <p:sp>
        <p:nvSpPr>
          <p:cNvPr id="102" name="Google Shape;102;p12"/>
          <p:cNvSpPr/>
          <p:nvPr/>
        </p:nvSpPr>
        <p:spPr>
          <a:xfrm>
            <a:off x="7162800" y="2098040"/>
            <a:ext cx="400050" cy="457200"/>
          </a:xfrm>
          <a:custGeom>
            <a:avLst/>
            <a:gdLst/>
            <a:ahLst/>
            <a:cxnLst/>
            <a:rect l="l" t="t" r="r" b="b"/>
            <a:pathLst>
              <a:path w="342900" h="457200" extrusionOk="0">
                <a:moveTo>
                  <a:pt x="314325" y="0"/>
                </a:moveTo>
                <a:cubicBezTo>
                  <a:pt x="330131" y="0"/>
                  <a:pt x="342900" y="12769"/>
                  <a:pt x="342900" y="28575"/>
                </a:cubicBezTo>
                <a:cubicBezTo>
                  <a:pt x="342900" y="80189"/>
                  <a:pt x="321112" y="122158"/>
                  <a:pt x="291644" y="157609"/>
                </a:cubicBezTo>
                <a:cubicBezTo>
                  <a:pt x="270123" y="183416"/>
                  <a:pt x="243602" y="206812"/>
                  <a:pt x="216991" y="228600"/>
                </a:cubicBezTo>
                <a:cubicBezTo>
                  <a:pt x="243602" y="250478"/>
                  <a:pt x="270123" y="273784"/>
                  <a:pt x="291644" y="299591"/>
                </a:cubicBezTo>
                <a:cubicBezTo>
                  <a:pt x="321112" y="334953"/>
                  <a:pt x="342900" y="377011"/>
                  <a:pt x="342900" y="428625"/>
                </a:cubicBezTo>
                <a:cubicBezTo>
                  <a:pt x="342900" y="444431"/>
                  <a:pt x="330131" y="457200"/>
                  <a:pt x="314325" y="457200"/>
                </a:cubicBezTo>
                <a:cubicBezTo>
                  <a:pt x="298519" y="457200"/>
                  <a:pt x="285750" y="444431"/>
                  <a:pt x="285750" y="428625"/>
                </a:cubicBezTo>
                <a:lnTo>
                  <a:pt x="57150" y="428625"/>
                </a:lnTo>
                <a:cubicBezTo>
                  <a:pt x="57150" y="444431"/>
                  <a:pt x="44381" y="457200"/>
                  <a:pt x="28575" y="457200"/>
                </a:cubicBezTo>
                <a:cubicBezTo>
                  <a:pt x="12769" y="457200"/>
                  <a:pt x="0" y="444431"/>
                  <a:pt x="0" y="428625"/>
                </a:cubicBezTo>
                <a:cubicBezTo>
                  <a:pt x="0" y="377011"/>
                  <a:pt x="21788" y="335042"/>
                  <a:pt x="51256" y="299591"/>
                </a:cubicBezTo>
                <a:cubicBezTo>
                  <a:pt x="72777" y="273784"/>
                  <a:pt x="99298" y="250478"/>
                  <a:pt x="125909" y="228600"/>
                </a:cubicBezTo>
                <a:cubicBezTo>
                  <a:pt x="99298" y="206722"/>
                  <a:pt x="72777" y="183416"/>
                  <a:pt x="51256" y="157609"/>
                </a:cubicBezTo>
                <a:cubicBezTo>
                  <a:pt x="21788" y="122158"/>
                  <a:pt x="0" y="80189"/>
                  <a:pt x="0" y="28575"/>
                </a:cubicBezTo>
                <a:cubicBezTo>
                  <a:pt x="0" y="12769"/>
                  <a:pt x="12769" y="0"/>
                  <a:pt x="28575" y="0"/>
                </a:cubicBezTo>
                <a:cubicBezTo>
                  <a:pt x="44381" y="0"/>
                  <a:pt x="57150" y="12769"/>
                  <a:pt x="57150" y="28575"/>
                </a:cubicBezTo>
                <a:lnTo>
                  <a:pt x="285750" y="28575"/>
                </a:lnTo>
                <a:cubicBezTo>
                  <a:pt x="285750" y="12769"/>
                  <a:pt x="298519" y="0"/>
                  <a:pt x="314325" y="0"/>
                </a:cubicBezTo>
                <a:close/>
                <a:moveTo>
                  <a:pt x="253157" y="342900"/>
                </a:moveTo>
                <a:lnTo>
                  <a:pt x="89833" y="342900"/>
                </a:lnTo>
                <a:cubicBezTo>
                  <a:pt x="82510" y="352276"/>
                  <a:pt x="76349" y="361742"/>
                  <a:pt x="71438" y="371475"/>
                </a:cubicBezTo>
                <a:lnTo>
                  <a:pt x="271641" y="371475"/>
                </a:lnTo>
                <a:cubicBezTo>
                  <a:pt x="266640" y="361742"/>
                  <a:pt x="260479" y="352276"/>
                  <a:pt x="253246" y="342900"/>
                </a:cubicBezTo>
                <a:close/>
                <a:moveTo>
                  <a:pt x="212527" y="300038"/>
                </a:moveTo>
                <a:cubicBezTo>
                  <a:pt x="199757" y="288429"/>
                  <a:pt x="185916" y="276999"/>
                  <a:pt x="171450" y="265212"/>
                </a:cubicBezTo>
                <a:cubicBezTo>
                  <a:pt x="156984" y="276910"/>
                  <a:pt x="143143" y="288429"/>
                  <a:pt x="130373" y="300038"/>
                </a:cubicBezTo>
                <a:lnTo>
                  <a:pt x="212527" y="300038"/>
                </a:lnTo>
                <a:close/>
                <a:moveTo>
                  <a:pt x="89743" y="114300"/>
                </a:moveTo>
                <a:lnTo>
                  <a:pt x="253067" y="114300"/>
                </a:lnTo>
                <a:cubicBezTo>
                  <a:pt x="260390" y="104924"/>
                  <a:pt x="266551" y="95458"/>
                  <a:pt x="271463" y="85725"/>
                </a:cubicBezTo>
                <a:lnTo>
                  <a:pt x="71348" y="85725"/>
                </a:lnTo>
                <a:cubicBezTo>
                  <a:pt x="76349" y="95458"/>
                  <a:pt x="82510" y="104924"/>
                  <a:pt x="89743" y="114300"/>
                </a:cubicBezTo>
                <a:close/>
                <a:moveTo>
                  <a:pt x="130373" y="157163"/>
                </a:moveTo>
                <a:cubicBezTo>
                  <a:pt x="143143" y="168771"/>
                  <a:pt x="156984" y="180201"/>
                  <a:pt x="171450" y="191988"/>
                </a:cubicBezTo>
                <a:cubicBezTo>
                  <a:pt x="185916" y="180290"/>
                  <a:pt x="199757" y="168771"/>
                  <a:pt x="212527" y="157163"/>
                </a:cubicBezTo>
                <a:lnTo>
                  <a:pt x="130373" y="157163"/>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7" name="Shape 4"/>
          <p:cNvSpPr/>
          <p:nvPr/>
        </p:nvSpPr>
        <p:spPr>
          <a:xfrm>
            <a:off x="4343122" y="2098040"/>
            <a:ext cx="457200" cy="457200"/>
          </a:xfrm>
          <a:custGeom>
            <a:avLst/>
            <a:gdLst/>
            <a:ahLst/>
            <a:cxnLst/>
            <a:rect l="l" t="t" r="r" b="b"/>
            <a:pathLst>
              <a:path w="457200" h="457200">
                <a:moveTo>
                  <a:pt x="360581" y="30718"/>
                </a:moveTo>
                <a:cubicBezTo>
                  <a:pt x="371296" y="26253"/>
                  <a:pt x="383530" y="28754"/>
                  <a:pt x="391745" y="36880"/>
                </a:cubicBezTo>
                <a:lnTo>
                  <a:pt x="448895" y="94030"/>
                </a:lnTo>
                <a:cubicBezTo>
                  <a:pt x="454253" y="99387"/>
                  <a:pt x="457289" y="106620"/>
                  <a:pt x="457289" y="114211"/>
                </a:cubicBezTo>
                <a:cubicBezTo>
                  <a:pt x="457289" y="121801"/>
                  <a:pt x="454253" y="129034"/>
                  <a:pt x="448895" y="134392"/>
                </a:cubicBezTo>
                <a:lnTo>
                  <a:pt x="391745" y="191542"/>
                </a:lnTo>
                <a:cubicBezTo>
                  <a:pt x="383530" y="199757"/>
                  <a:pt x="371296" y="202168"/>
                  <a:pt x="360581" y="197703"/>
                </a:cubicBezTo>
                <a:cubicBezTo>
                  <a:pt x="349865" y="193238"/>
                  <a:pt x="342900" y="182969"/>
                  <a:pt x="342900" y="171450"/>
                </a:cubicBezTo>
                <a:lnTo>
                  <a:pt x="342900" y="142875"/>
                </a:lnTo>
                <a:lnTo>
                  <a:pt x="314325" y="142875"/>
                </a:lnTo>
                <a:cubicBezTo>
                  <a:pt x="305306" y="142875"/>
                  <a:pt x="296823" y="147072"/>
                  <a:pt x="291465" y="154305"/>
                </a:cubicBezTo>
                <a:lnTo>
                  <a:pt x="262533" y="192881"/>
                </a:lnTo>
                <a:lnTo>
                  <a:pt x="226814" y="145286"/>
                </a:lnTo>
                <a:lnTo>
                  <a:pt x="245745" y="120015"/>
                </a:lnTo>
                <a:cubicBezTo>
                  <a:pt x="261908" y="98405"/>
                  <a:pt x="287357" y="85725"/>
                  <a:pt x="314325" y="85725"/>
                </a:cubicBezTo>
                <a:lnTo>
                  <a:pt x="342900" y="85725"/>
                </a:lnTo>
                <a:lnTo>
                  <a:pt x="342900" y="57150"/>
                </a:lnTo>
                <a:cubicBezTo>
                  <a:pt x="342900" y="45631"/>
                  <a:pt x="349865" y="35183"/>
                  <a:pt x="360581" y="30718"/>
                </a:cubicBezTo>
                <a:close/>
                <a:moveTo>
                  <a:pt x="137517" y="264319"/>
                </a:moveTo>
                <a:lnTo>
                  <a:pt x="173236" y="311914"/>
                </a:lnTo>
                <a:lnTo>
                  <a:pt x="154305" y="337185"/>
                </a:lnTo>
                <a:cubicBezTo>
                  <a:pt x="138142" y="358795"/>
                  <a:pt x="112693" y="371475"/>
                  <a:pt x="85725" y="371475"/>
                </a:cubicBezTo>
                <a:lnTo>
                  <a:pt x="28575" y="371475"/>
                </a:lnTo>
                <a:cubicBezTo>
                  <a:pt x="12769" y="371475"/>
                  <a:pt x="0" y="358706"/>
                  <a:pt x="0" y="342900"/>
                </a:cubicBezTo>
                <a:cubicBezTo>
                  <a:pt x="0" y="327094"/>
                  <a:pt x="12769" y="314325"/>
                  <a:pt x="28575" y="314325"/>
                </a:cubicBezTo>
                <a:lnTo>
                  <a:pt x="85725" y="314325"/>
                </a:lnTo>
                <a:cubicBezTo>
                  <a:pt x="94744" y="314325"/>
                  <a:pt x="103227" y="310128"/>
                  <a:pt x="108585" y="302895"/>
                </a:cubicBezTo>
                <a:lnTo>
                  <a:pt x="137517" y="264319"/>
                </a:lnTo>
                <a:close/>
                <a:moveTo>
                  <a:pt x="391656" y="420231"/>
                </a:moveTo>
                <a:cubicBezTo>
                  <a:pt x="383441" y="428446"/>
                  <a:pt x="371207" y="430857"/>
                  <a:pt x="360491" y="426393"/>
                </a:cubicBezTo>
                <a:cubicBezTo>
                  <a:pt x="349776" y="421928"/>
                  <a:pt x="342900" y="411569"/>
                  <a:pt x="342900" y="400050"/>
                </a:cubicBezTo>
                <a:lnTo>
                  <a:pt x="342900" y="371475"/>
                </a:lnTo>
                <a:lnTo>
                  <a:pt x="314325" y="371475"/>
                </a:lnTo>
                <a:cubicBezTo>
                  <a:pt x="287357" y="371475"/>
                  <a:pt x="261908" y="358795"/>
                  <a:pt x="245745" y="337185"/>
                </a:cubicBezTo>
                <a:lnTo>
                  <a:pt x="108585" y="154305"/>
                </a:lnTo>
                <a:cubicBezTo>
                  <a:pt x="103227" y="147072"/>
                  <a:pt x="94744" y="142875"/>
                  <a:pt x="85725" y="142875"/>
                </a:cubicBezTo>
                <a:lnTo>
                  <a:pt x="28575" y="142875"/>
                </a:lnTo>
                <a:cubicBezTo>
                  <a:pt x="12769" y="142875"/>
                  <a:pt x="0" y="130106"/>
                  <a:pt x="0" y="114300"/>
                </a:cubicBezTo>
                <a:cubicBezTo>
                  <a:pt x="0" y="98494"/>
                  <a:pt x="12769" y="85725"/>
                  <a:pt x="28575" y="85725"/>
                </a:cubicBezTo>
                <a:lnTo>
                  <a:pt x="85725" y="85725"/>
                </a:lnTo>
                <a:cubicBezTo>
                  <a:pt x="112693" y="85725"/>
                  <a:pt x="138142" y="98405"/>
                  <a:pt x="154305" y="120015"/>
                </a:cubicBezTo>
                <a:lnTo>
                  <a:pt x="291465" y="302895"/>
                </a:lnTo>
                <a:cubicBezTo>
                  <a:pt x="296823" y="310128"/>
                  <a:pt x="305306" y="314325"/>
                  <a:pt x="314325" y="314325"/>
                </a:cubicBezTo>
                <a:lnTo>
                  <a:pt x="342900" y="314325"/>
                </a:lnTo>
                <a:lnTo>
                  <a:pt x="342900" y="285750"/>
                </a:lnTo>
                <a:cubicBezTo>
                  <a:pt x="342900" y="274231"/>
                  <a:pt x="349865" y="263783"/>
                  <a:pt x="360581" y="259318"/>
                </a:cubicBezTo>
                <a:cubicBezTo>
                  <a:pt x="371296" y="254853"/>
                  <a:pt x="383530" y="257354"/>
                  <a:pt x="391745" y="265480"/>
                </a:cubicBezTo>
                <a:lnTo>
                  <a:pt x="448895" y="322630"/>
                </a:lnTo>
                <a:cubicBezTo>
                  <a:pt x="454253" y="327987"/>
                  <a:pt x="457289" y="335220"/>
                  <a:pt x="457289" y="342811"/>
                </a:cubicBezTo>
                <a:cubicBezTo>
                  <a:pt x="457289" y="350401"/>
                  <a:pt x="454253" y="357634"/>
                  <a:pt x="448895" y="362992"/>
                </a:cubicBezTo>
                <a:lnTo>
                  <a:pt x="391745" y="420142"/>
                </a:lnTo>
                <a:close/>
              </a:path>
            </a:pathLst>
          </a:custGeom>
          <a:solidFill>
            <a:srgbClr val="4A90E2"/>
          </a:solidFill>
        </p:spPr>
        <p:txBody>
          <a:bodyPr/>
          <a:lstStyle/>
          <a:p>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1"/>
          <p:cNvSpPr/>
          <p:nvPr/>
        </p:nvSpPr>
        <p:spPr>
          <a:xfrm>
            <a:off x="360680" y="1153160"/>
            <a:ext cx="3442335" cy="91567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Future Work:</a:t>
            </a:r>
            <a:endParaRPr sz="1200" b="0" i="0" u="none" strike="noStrike" cap="none" dirty="0"/>
          </a:p>
        </p:txBody>
      </p:sp>
      <p:grpSp>
        <p:nvGrpSpPr>
          <p:cNvPr id="8" name="Group 7"/>
          <p:cNvGrpSpPr/>
          <p:nvPr/>
        </p:nvGrpSpPr>
        <p:grpSpPr>
          <a:xfrm>
            <a:off x="4446270" y="1421130"/>
            <a:ext cx="4715466" cy="2912256"/>
            <a:chOff x="6450" y="1955"/>
            <a:chExt cx="7978" cy="4807"/>
          </a:xfrm>
        </p:grpSpPr>
        <p:pic>
          <p:nvPicPr>
            <p:cNvPr id="2" name="Picture 1" descr="Screenshot 2025-09-20 at 17.52.28"/>
            <p:cNvPicPr>
              <a:picLocks noChangeAspect="1"/>
            </p:cNvPicPr>
            <p:nvPr/>
          </p:nvPicPr>
          <p:blipFill>
            <a:blip r:embed="rId3"/>
            <a:stretch>
              <a:fillRect/>
            </a:stretch>
          </p:blipFill>
          <p:spPr>
            <a:xfrm>
              <a:off x="6451" y="1955"/>
              <a:ext cx="7966" cy="4807"/>
            </a:xfrm>
            <a:prstGeom prst="rect">
              <a:avLst/>
            </a:prstGeom>
          </p:spPr>
        </p:pic>
        <p:pic>
          <p:nvPicPr>
            <p:cNvPr id="3" name="Picture 2" descr="Screenshot 2025-09-20 at 17.49.19"/>
            <p:cNvPicPr>
              <a:picLocks noChangeAspect="1"/>
            </p:cNvPicPr>
            <p:nvPr/>
          </p:nvPicPr>
          <p:blipFill>
            <a:blip r:embed="rId4"/>
            <a:srcRect t="20933"/>
            <a:stretch>
              <a:fillRect/>
            </a:stretch>
          </p:blipFill>
          <p:spPr>
            <a:xfrm>
              <a:off x="6451" y="4283"/>
              <a:ext cx="7977" cy="2479"/>
            </a:xfrm>
            <a:prstGeom prst="rect">
              <a:avLst/>
            </a:prstGeom>
          </p:spPr>
        </p:pic>
        <p:sp>
          <p:nvSpPr>
            <p:cNvPr id="5" name="Shape 2"/>
            <p:cNvSpPr/>
            <p:nvPr/>
          </p:nvSpPr>
          <p:spPr>
            <a:xfrm rot="10800000">
              <a:off x="6450" y="1955"/>
              <a:ext cx="7967" cy="4807"/>
            </a:xfrm>
            <a:custGeom>
              <a:avLst/>
              <a:gdLst/>
              <a:ahLst/>
              <a:cxnLst/>
              <a:rect l="l" t="t" r="r" b="b"/>
              <a:pathLst>
                <a:path w="6096000" h="6858000">
                  <a:moveTo>
                    <a:pt x="0" y="0"/>
                  </a:moveTo>
                  <a:lnTo>
                    <a:pt x="6096000" y="0"/>
                  </a:lnTo>
                  <a:lnTo>
                    <a:pt x="6096000" y="6858000"/>
                  </a:lnTo>
                  <a:lnTo>
                    <a:pt x="0" y="6858000"/>
                  </a:lnTo>
                  <a:lnTo>
                    <a:pt x="0" y="0"/>
                  </a:lnTo>
                  <a:close/>
                </a:path>
              </a:pathLst>
            </a:custGeom>
            <a:gradFill flip="none" rotWithShape="1">
              <a:gsLst>
                <a:gs pos="0">
                  <a:srgbClr val="FFFFFF"/>
                </a:gs>
                <a:gs pos="50000">
                  <a:srgbClr val="FFFFFF">
                    <a:alpha val="80000"/>
                  </a:srgbClr>
                </a:gs>
                <a:gs pos="100000">
                  <a:srgbClr val="000000">
                    <a:alpha val="0"/>
                  </a:srgbClr>
                </a:gs>
              </a:gsLst>
              <a:lin ang="0" scaled="1"/>
            </a:gradFill>
          </p:spPr>
          <p:txBody>
            <a:bodyPr/>
            <a:lstStyle/>
            <a:p>
              <a:endParaRPr lang="en-US"/>
            </a:p>
          </p:txBody>
        </p:sp>
      </p:grpSp>
      <p:sp>
        <p:nvSpPr>
          <p:cNvPr id="332" name="Google Shape;332;p31"/>
          <p:cNvSpPr/>
          <p:nvPr/>
        </p:nvSpPr>
        <p:spPr>
          <a:xfrm>
            <a:off x="360680" y="2173605"/>
            <a:ext cx="3819434" cy="677545"/>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8C96A8"/>
              </a:buClr>
              <a:buSzPts val="1100"/>
              <a:buFont typeface="Arial" panose="020B0704020202020204" pitchFamily="34" charset="0"/>
              <a:buChar char="•"/>
            </a:pPr>
            <a:r>
              <a:rPr lang="en-US" altLang="en-US" sz="1100" b="0" i="0" u="none" strike="noStrike" cap="none" dirty="0">
                <a:solidFill>
                  <a:srgbClr val="8C96A8"/>
                </a:solidFill>
                <a:latin typeface="Arial" panose="020B0704020202020204"/>
                <a:ea typeface="Arial" panose="020B0704020202020204"/>
                <a:cs typeface="Arial" panose="020B0704020202020204"/>
                <a:sym typeface="Arial" panose="020B0704020202020204"/>
              </a:rPr>
              <a:t>Constraining the MAGs</a:t>
            </a:r>
            <a:r>
              <a:rPr lang="en-GB" sz="1100" b="0" i="0" u="none" strike="noStrike" cap="none" dirty="0">
                <a:solidFill>
                  <a:srgbClr val="8C96A8"/>
                </a:solidFill>
                <a:latin typeface="Arial" panose="020B0704020202020204"/>
                <a:ea typeface="Arial" panose="020B0704020202020204"/>
                <a:cs typeface="Arial" panose="020B0704020202020204"/>
                <a:sym typeface="Arial" panose="020B0704020202020204"/>
              </a:rPr>
              <a:t>:</a:t>
            </a: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zh-CN" sz="1100" dirty="0">
                <a:solidFill>
                  <a:srgbClr val="F0F0F0"/>
                </a:solidFill>
              </a:rPr>
              <a:t>C</a:t>
            </a:r>
            <a:r>
              <a:rPr lang="en-US" alt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onsider structural complexity measures such as clique-width or treewidth</a:t>
            </a:r>
            <a:r>
              <a:rPr lang="en-US" altLang="en-US"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a:t>
            </a:r>
            <a:endParaRPr lang="en-US" alt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endParaRPr>
          </a:p>
        </p:txBody>
      </p:sp>
      <p:sp>
        <p:nvSpPr>
          <p:cNvPr id="334" name="Google Shape;334;p31"/>
          <p:cNvSpPr/>
          <p:nvPr/>
        </p:nvSpPr>
        <p:spPr>
          <a:xfrm>
            <a:off x="360680" y="2914650"/>
            <a:ext cx="3819434" cy="677545"/>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8C96A8"/>
              </a:buClr>
              <a:buSzPts val="1100"/>
              <a:buFont typeface="Arial" panose="020B0704020202020204" pitchFamily="34" charset="0"/>
              <a:buChar char="•"/>
            </a:pPr>
            <a:r>
              <a:rPr lang="en-US" altLang="en-US" sz="1100" b="0" i="0" u="none" strike="noStrike" cap="none" dirty="0">
                <a:solidFill>
                  <a:srgbClr val="8C96A8"/>
                </a:solidFill>
                <a:latin typeface="Arial" panose="020B0704020202020204"/>
                <a:ea typeface="Arial" panose="020B0704020202020204"/>
                <a:cs typeface="Arial" panose="020B0704020202020204"/>
                <a:sym typeface="Arial" panose="020B0704020202020204"/>
              </a:rPr>
              <a:t>Identifiability of Causal Models: </a:t>
            </a:r>
            <a:r>
              <a:rPr lang="en-US" altLang="zh-CN" sz="1100" dirty="0">
                <a:solidFill>
                  <a:srgbClr val="F0F0F0"/>
                </a:solidFill>
              </a:rPr>
              <a:t>M</a:t>
            </a:r>
            <a:r>
              <a:rPr lang="en-US" altLang="en-US"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otivated by continuous-time bilinear dynamical systems (BDS), with a particular focus on tree-structured causal models</a:t>
            </a:r>
            <a:r>
              <a:rPr lang="en-US" altLang="zh-CN"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a:t>
            </a:r>
            <a:endParaRPr sz="1200" b="0" i="0" u="none" strike="noStrike" cap="none" dirty="0"/>
          </a:p>
        </p:txBody>
      </p:sp>
      <p:sp>
        <p:nvSpPr>
          <p:cNvPr id="336" name="Google Shape;336;p31"/>
          <p:cNvSpPr/>
          <p:nvPr/>
        </p:nvSpPr>
        <p:spPr>
          <a:xfrm>
            <a:off x="360680" y="3655695"/>
            <a:ext cx="3659776" cy="677545"/>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8C96A8"/>
              </a:buClr>
              <a:buSzPts val="1100"/>
              <a:buFont typeface="Arial" panose="020B0704020202020204" pitchFamily="34" charset="0"/>
              <a:buChar char="•"/>
            </a:pPr>
            <a:r>
              <a:rPr lang="en-US" altLang="en-US" sz="1100" b="0" i="0" u="none" strike="noStrike" cap="none" dirty="0">
                <a:solidFill>
                  <a:srgbClr val="8C96A8"/>
                </a:solidFill>
                <a:latin typeface="Arial" panose="020B0704020202020204"/>
                <a:ea typeface="Arial" panose="020B0704020202020204"/>
                <a:cs typeface="Arial" panose="020B0704020202020204"/>
                <a:sym typeface="Arial" panose="020B0704020202020204"/>
              </a:rPr>
              <a:t>Integration with Deep Learning</a:t>
            </a:r>
            <a:r>
              <a:rPr lang="en-GB" sz="1100" b="0" i="0" u="none" strike="noStrike" cap="none" dirty="0">
                <a:solidFill>
                  <a:srgbClr val="8C96A8"/>
                </a:solidFill>
                <a:latin typeface="Arial" panose="020B0704020202020204"/>
                <a:ea typeface="Arial" panose="020B0704020202020204"/>
                <a:cs typeface="Arial" panose="020B0704020202020204"/>
                <a:sym typeface="Arial" panose="020B0704020202020204"/>
              </a:rPr>
              <a:t>:</a:t>
            </a:r>
            <a:r>
              <a:rPr lang="en-GB" sz="11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en-US" sz="1100" dirty="0">
                <a:solidFill>
                  <a:srgbClr val="F0F0F0"/>
                </a:solidFill>
                <a:sym typeface="Arial" panose="020B0704020202020204"/>
              </a:rPr>
              <a:t>Apply constrained training of DNNs to </a:t>
            </a:r>
            <a:r>
              <a:rPr lang="en-US" altLang="en-US" sz="1100" dirty="0" err="1">
                <a:solidFill>
                  <a:srgbClr val="F0F0F0"/>
                </a:solidFill>
                <a:sym typeface="Arial" panose="020B0704020202020204"/>
              </a:rPr>
              <a:t>CoDiet</a:t>
            </a:r>
            <a:r>
              <a:rPr lang="en-US" altLang="en-US" sz="1100" dirty="0">
                <a:solidFill>
                  <a:srgbClr val="F0F0F0"/>
                </a:solidFill>
                <a:sym typeface="Arial" panose="020B0704020202020204"/>
              </a:rPr>
              <a:t> datasets combined with GBD health reports. </a:t>
            </a:r>
            <a:endParaRPr sz="1200" b="0" i="0" u="none" strike="noStrike" cap="none" dirty="0"/>
          </a:p>
        </p:txBody>
      </p:sp>
      <p:sp>
        <p:nvSpPr>
          <p:cNvPr id="291" name="Google Shape;291;p27"/>
          <p:cNvSpPr/>
          <p:nvPr/>
        </p:nvSpPr>
        <p:spPr>
          <a:xfrm>
            <a:off x="190500" y="4577080"/>
            <a:ext cx="8763000" cy="228600"/>
          </a:xfrm>
          <a:prstGeom prst="rect">
            <a:avLst/>
          </a:prstGeom>
          <a:noFill/>
          <a:ln>
            <a:noFill/>
          </a:ln>
        </p:spPr>
        <p:txBody>
          <a:bodyPr spcFirstLastPara="1" wrap="square" lIns="0" tIns="0" rIns="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US" altLang="en-US" sz="1200" b="0" i="0" u="none" strike="noStrike" cap="none" dirty="0">
                <a:solidFill>
                  <a:schemeClr val="bg1"/>
                </a:solidFill>
              </a:rPr>
              <a:t>Solving these problems would take causal inference closer to adaptive and interactive real-world systems.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372"/>
        <p:cNvGrpSpPr/>
        <p:nvPr/>
      </p:nvGrpSpPr>
      <p:grpSpPr>
        <a:xfrm>
          <a:off x="0" y="0"/>
          <a:ext cx="0" cy="0"/>
          <a:chOff x="0" y="0"/>
          <a:chExt cx="0" cy="0"/>
        </a:xfrm>
      </p:grpSpPr>
      <p:sp>
        <p:nvSpPr>
          <p:cNvPr id="373" name="Google Shape;373;p34"/>
          <p:cNvSpPr txBox="1">
            <a:spLocks noGrp="1"/>
          </p:cNvSpPr>
          <p:nvPr>
            <p:ph type="title"/>
          </p:nvPr>
        </p:nvSpPr>
        <p:spPr>
          <a:xfrm>
            <a:off x="323129" y="1700246"/>
            <a:ext cx="8239200" cy="1743000"/>
          </a:xfrm>
          <a:prstGeom prst="rect">
            <a:avLst/>
          </a:prstGeom>
          <a:noFill/>
          <a:ln>
            <a:noFill/>
          </a:ln>
        </p:spPr>
        <p:txBody>
          <a:bodyPr spcFirstLastPara="1" wrap="square" lIns="19050" tIns="19050" rIns="19050" bIns="19050" anchor="b" anchorCtr="0">
            <a:normAutofit/>
          </a:bodyPr>
          <a:lstStyle/>
          <a:p>
            <a:pPr marL="0" lvl="0" indent="0" algn="l" rtl="0">
              <a:spcBef>
                <a:spcPts val="0"/>
              </a:spcBef>
              <a:spcAft>
                <a:spcPts val="0"/>
              </a:spcAft>
              <a:buClr>
                <a:srgbClr val="FFFFFF"/>
              </a:buClr>
              <a:buSzPts val="6000"/>
              <a:buFont typeface="Arial" panose="020B0704020202020204"/>
              <a:buNone/>
            </a:pPr>
            <a:r>
              <a:rPr lang="en-GB" sz="6000" b="0"/>
              <a:t>THANK</a:t>
            </a:r>
            <a:r>
              <a:rPr lang="en-GB" sz="1200" b="0">
                <a:solidFill>
                  <a:srgbClr val="000000"/>
                </a:solidFill>
              </a:rPr>
              <a:t> </a:t>
            </a:r>
            <a:r>
              <a:rPr lang="en-US" altLang="en-GB" sz="1200" b="0">
                <a:solidFill>
                  <a:srgbClr val="000000"/>
                </a:solidFill>
              </a:rPr>
              <a:t>  </a:t>
            </a:r>
            <a:r>
              <a:rPr lang="en-GB" sz="6000" b="0"/>
              <a:t>YOU!</a:t>
            </a:r>
            <a:endParaRPr sz="1200" b="0">
              <a:solidFill>
                <a:srgbClr val="000000"/>
              </a:solidFill>
            </a:endParaRPr>
          </a:p>
          <a:p>
            <a:pPr marL="0" lvl="0" indent="0" algn="l" rtl="0">
              <a:lnSpc>
                <a:spcPct val="133000"/>
              </a:lnSpc>
              <a:spcBef>
                <a:spcPts val="0"/>
              </a:spcBef>
              <a:spcAft>
                <a:spcPts val="0"/>
              </a:spcAft>
              <a:buClr>
                <a:srgbClr val="FFFFFF"/>
              </a:buClr>
              <a:buSzPts val="3600"/>
              <a:buFont typeface="Arial" panose="020B0704020202020204"/>
              <a:buNone/>
            </a:pPr>
            <a:endParaRPr sz="2800"/>
          </a:p>
        </p:txBody>
      </p:sp>
      <p:sp>
        <p:nvSpPr>
          <p:cNvPr id="374" name="Google Shape;374;p34"/>
          <p:cNvSpPr txBox="1"/>
          <p:nvPr/>
        </p:nvSpPr>
        <p:spPr>
          <a:xfrm>
            <a:off x="364778" y="3754802"/>
            <a:ext cx="3825777" cy="1031526"/>
          </a:xfrm>
          <a:prstGeom prst="rect">
            <a:avLst/>
          </a:prstGeom>
          <a:noFill/>
          <a:ln>
            <a:noFill/>
          </a:ln>
        </p:spPr>
        <p:txBody>
          <a:bodyPr spcFirstLastPara="1" wrap="square" lIns="17150" tIns="17150" rIns="17150" bIns="17150" anchor="b" anchorCtr="0">
            <a:normAutofit/>
          </a:bodyPr>
          <a:lstStyle/>
          <a:p>
            <a:pPr marL="0" marR="0" lvl="0" indent="0" algn="l" rtl="0">
              <a:lnSpc>
                <a:spcPct val="150000"/>
              </a:lnSpc>
              <a:spcBef>
                <a:spcPts val="0"/>
              </a:spcBef>
              <a:spcAft>
                <a:spcPts val="0"/>
              </a:spcAft>
              <a:buClr>
                <a:srgbClr val="FFFFFF"/>
              </a:buClr>
              <a:buSzPts val="1400"/>
              <a:buFont typeface="Arial" panose="020B0704020202020204"/>
              <a:buNone/>
            </a:pP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Artificial Intelligence Center</a:t>
            </a:r>
            <a:b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b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Faculty of Electrical Engineering</a:t>
            </a:r>
            <a:b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br>
            <a:r>
              <a:rPr lang="en-GB" sz="1400" b="0" i="0" u="none" strike="noStrike" cap="none">
                <a:solidFill>
                  <a:srgbClr val="FFFFFF"/>
                </a:solidFill>
                <a:latin typeface="Arial" panose="020B0704020202020204"/>
                <a:ea typeface="Arial" panose="020B0704020202020204"/>
                <a:cs typeface="Arial" panose="020B0704020202020204"/>
                <a:sym typeface="Arial" panose="020B0704020202020204"/>
              </a:rPr>
              <a:t>Czech Technical University in Prague</a:t>
            </a:r>
            <a:endParaRPr sz="1100" b="0" i="0" u="none" strike="noStrike" cap="none">
              <a:solidFill>
                <a:srgbClr val="000000"/>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Google Shape;53;p9"/>
          <p:cNvSpPr txBox="1"/>
          <p:nvPr/>
        </p:nvSpPr>
        <p:spPr>
          <a:xfrm>
            <a:off x="341708" y="2864726"/>
            <a:ext cx="8451000" cy="411900"/>
          </a:xfrm>
          <a:prstGeom prst="rect">
            <a:avLst/>
          </a:prstGeom>
          <a:noFill/>
          <a:ln>
            <a:noFill/>
          </a:ln>
        </p:spPr>
        <p:txBody>
          <a:bodyPr spcFirstLastPara="1" wrap="square" lIns="34275" tIns="34275" rIns="34275" bIns="34275" anchor="b" anchorCtr="0">
            <a:normAutofit/>
          </a:bodyPr>
          <a:lstStyle/>
          <a:p>
            <a:pPr marL="0" marR="0" lvl="0" indent="0" algn="l" rtl="0">
              <a:lnSpc>
                <a:spcPct val="100000"/>
              </a:lnSpc>
              <a:spcBef>
                <a:spcPts val="0"/>
              </a:spcBef>
              <a:spcAft>
                <a:spcPts val="0"/>
              </a:spcAft>
              <a:buClr>
                <a:srgbClr val="FFFFFF"/>
              </a:buClr>
              <a:buSzPts val="1800"/>
              <a:buFont typeface="Helvetica Neue" panose="02000503000000020004"/>
              <a:buNone/>
            </a:pPr>
            <a:endParaRPr sz="1100" b="0" i="0" u="none" strike="noStrike" cap="none">
              <a:solidFill>
                <a:srgbClr val="000000"/>
              </a:solidFill>
              <a:latin typeface="Arial" panose="020B0704020202020204"/>
              <a:ea typeface="Arial" panose="020B0704020202020204"/>
              <a:cs typeface="Arial" panose="020B0704020202020204"/>
              <a:sym typeface="Arial" panose="020B0704020202020204"/>
            </a:endParaRPr>
          </a:p>
        </p:txBody>
      </p:sp>
      <p:sp>
        <p:nvSpPr>
          <p:cNvPr id="54" name="Google Shape;54;p9"/>
          <p:cNvSpPr/>
          <p:nvPr/>
        </p:nvSpPr>
        <p:spPr>
          <a:xfrm>
            <a:off x="792004" y="1602581"/>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5" name="Google Shape;55;p9"/>
          <p:cNvSpPr/>
          <p:nvPr/>
        </p:nvSpPr>
        <p:spPr>
          <a:xfrm>
            <a:off x="792004" y="1602581"/>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56" name="Google Shape;56;p9"/>
          <p:cNvSpPr/>
          <p:nvPr/>
        </p:nvSpPr>
        <p:spPr>
          <a:xfrm>
            <a:off x="792004" y="2117884"/>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7" name="Google Shape;57;p9"/>
          <p:cNvSpPr/>
          <p:nvPr/>
        </p:nvSpPr>
        <p:spPr>
          <a:xfrm>
            <a:off x="792004" y="2117884"/>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58" name="Google Shape;58;p9"/>
          <p:cNvSpPr/>
          <p:nvPr/>
        </p:nvSpPr>
        <p:spPr>
          <a:xfrm>
            <a:off x="792004" y="2640330"/>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9" name="Google Shape;59;p9"/>
          <p:cNvSpPr/>
          <p:nvPr/>
        </p:nvSpPr>
        <p:spPr>
          <a:xfrm>
            <a:off x="792004" y="2640330"/>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60" name="Google Shape;60;p9"/>
          <p:cNvSpPr/>
          <p:nvPr/>
        </p:nvSpPr>
        <p:spPr>
          <a:xfrm>
            <a:off x="792004" y="3169920"/>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1" name="Google Shape;61;p9"/>
          <p:cNvSpPr/>
          <p:nvPr/>
        </p:nvSpPr>
        <p:spPr>
          <a:xfrm>
            <a:off x="792004" y="3169920"/>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62" name="Google Shape;62;p9"/>
          <p:cNvSpPr/>
          <p:nvPr/>
        </p:nvSpPr>
        <p:spPr>
          <a:xfrm>
            <a:off x="792004" y="3706654"/>
            <a:ext cx="265200" cy="265800"/>
          </a:xfrm>
          <a:prstGeom prst="ellipse">
            <a:avLst/>
          </a:prstGeom>
          <a:gradFill>
            <a:gsLst>
              <a:gs pos="0">
                <a:srgbClr val="28A4DE"/>
              </a:gs>
              <a:gs pos="81000">
                <a:srgbClr val="C5C9CE">
                  <a:alpha val="0"/>
                </a:srgbClr>
              </a:gs>
              <a:gs pos="100000">
                <a:srgbClr val="C5C9CE">
                  <a:alpha val="0"/>
                </a:srgbClr>
              </a:gs>
            </a:gsLst>
            <a:lin ang="2700006"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3" name="Google Shape;63;p9"/>
          <p:cNvSpPr/>
          <p:nvPr/>
        </p:nvSpPr>
        <p:spPr>
          <a:xfrm>
            <a:off x="792004" y="3706654"/>
            <a:ext cx="265200" cy="265800"/>
          </a:xfrm>
          <a:prstGeom prst="rect">
            <a:avLst/>
          </a:prstGeom>
          <a:noFill/>
          <a:ln>
            <a:noFill/>
          </a:ln>
        </p:spPr>
        <p:txBody>
          <a:bodyPr spcFirstLastPara="1" wrap="square" lIns="34275" tIns="68575" rIns="68575" bIns="34275" anchor="ctr" anchorCtr="0">
            <a:noAutofit/>
          </a:bodyPr>
          <a:lstStyle/>
          <a:p>
            <a:pPr marL="0" marR="0" lvl="0" indent="0" algn="l" rtl="0">
              <a:lnSpc>
                <a:spcPct val="100000"/>
              </a:lnSpc>
              <a:spcBef>
                <a:spcPts val="0"/>
              </a:spcBef>
              <a:spcAft>
                <a:spcPts val="0"/>
              </a:spcAft>
              <a:buSzPts val="1200"/>
              <a:buFont typeface="Arial" panose="020B0704020202020204"/>
              <a:buNone/>
            </a:pPr>
            <a:endParaRPr sz="1200" b="0" i="0" u="none" strike="noStrike" cap="none"/>
          </a:p>
        </p:txBody>
      </p:sp>
      <p:sp>
        <p:nvSpPr>
          <p:cNvPr id="66" name="Google Shape;66;p9"/>
          <p:cNvSpPr/>
          <p:nvPr/>
        </p:nvSpPr>
        <p:spPr>
          <a:xfrm>
            <a:off x="705803" y="719614"/>
            <a:ext cx="2927400" cy="5049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b="1" i="0" u="none" strike="noStrike" cap="none">
                <a:solidFill>
                  <a:srgbClr val="FFFFFF"/>
                </a:solidFill>
                <a:latin typeface="Arial" panose="020B0704020202020204"/>
                <a:ea typeface="Arial" panose="020B0704020202020204"/>
                <a:cs typeface="Arial" panose="020B0704020202020204"/>
                <a:sym typeface="Arial" panose="020B0704020202020204"/>
              </a:rPr>
              <a:t>CONTENTS</a:t>
            </a:r>
            <a:endParaRPr sz="1200" b="0" i="0" u="none" strike="noStrike" cap="none"/>
          </a:p>
        </p:txBody>
      </p:sp>
      <p:sp>
        <p:nvSpPr>
          <p:cNvPr id="67" name="Google Shape;67;p9"/>
          <p:cNvSpPr/>
          <p:nvPr/>
        </p:nvSpPr>
        <p:spPr>
          <a:xfrm>
            <a:off x="790575" y="1626870"/>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01</a:t>
            </a:r>
            <a:endParaRPr sz="1200" b="0" i="0" u="none" strike="noStrike" cap="none"/>
          </a:p>
        </p:txBody>
      </p:sp>
      <p:sp>
        <p:nvSpPr>
          <p:cNvPr id="68" name="Google Shape;68;p9"/>
          <p:cNvSpPr/>
          <p:nvPr/>
        </p:nvSpPr>
        <p:spPr>
          <a:xfrm>
            <a:off x="1384935" y="1668780"/>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Research Motivation</a:t>
            </a:r>
            <a:endParaRPr sz="1200" b="0" i="0" u="none" strike="noStrike" cap="none"/>
          </a:p>
        </p:txBody>
      </p:sp>
      <p:sp>
        <p:nvSpPr>
          <p:cNvPr id="69" name="Google Shape;69;p9"/>
          <p:cNvSpPr/>
          <p:nvPr/>
        </p:nvSpPr>
        <p:spPr>
          <a:xfrm>
            <a:off x="790575" y="2149316"/>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02</a:t>
            </a:r>
            <a:endParaRPr sz="1200" b="0" i="0" u="none" strike="noStrike" cap="none"/>
          </a:p>
        </p:txBody>
      </p:sp>
      <p:sp>
        <p:nvSpPr>
          <p:cNvPr id="70" name="Google Shape;70;p9"/>
          <p:cNvSpPr/>
          <p:nvPr/>
        </p:nvSpPr>
        <p:spPr>
          <a:xfrm>
            <a:off x="1384935" y="2191226"/>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Benchmark </a:t>
            </a:r>
            <a:r>
              <a:rPr lang="en-US" alt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Dataset</a:t>
            </a:r>
          </a:p>
        </p:txBody>
      </p:sp>
      <p:sp>
        <p:nvSpPr>
          <p:cNvPr id="71" name="Google Shape;71;p9"/>
          <p:cNvSpPr/>
          <p:nvPr/>
        </p:nvSpPr>
        <p:spPr>
          <a:xfrm>
            <a:off x="790575" y="2678906"/>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03</a:t>
            </a:r>
            <a:endParaRPr sz="1200" b="0" i="0" u="none" strike="noStrike" cap="none"/>
          </a:p>
        </p:txBody>
      </p:sp>
      <p:sp>
        <p:nvSpPr>
          <p:cNvPr id="72" name="Google Shape;72;p9"/>
          <p:cNvSpPr/>
          <p:nvPr/>
        </p:nvSpPr>
        <p:spPr>
          <a:xfrm>
            <a:off x="1384935" y="2720816"/>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GB" sz="1500" b="1" i="0" u="none" strike="noStrike" cap="none">
                <a:solidFill>
                  <a:srgbClr val="FFFFFF"/>
                </a:solidFill>
                <a:latin typeface="Arial" panose="020B0704020202020204"/>
                <a:ea typeface="Arial" panose="020B0704020202020204"/>
                <a:cs typeface="Arial" panose="020B0704020202020204"/>
                <a:sym typeface="Arial" panose="020B0704020202020204"/>
              </a:rPr>
              <a:t>ExMAG: Causal Graph Learning</a:t>
            </a:r>
            <a:endParaRPr sz="1200" b="0" i="0" u="none" strike="noStrike" cap="none"/>
          </a:p>
        </p:txBody>
      </p:sp>
      <p:sp>
        <p:nvSpPr>
          <p:cNvPr id="73" name="Google Shape;73;p9"/>
          <p:cNvSpPr/>
          <p:nvPr/>
        </p:nvSpPr>
        <p:spPr>
          <a:xfrm>
            <a:off x="790575" y="3215640"/>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04</a:t>
            </a:r>
            <a:endParaRPr sz="1200" b="0" i="0" u="none" strike="noStrike" cap="none"/>
          </a:p>
        </p:txBody>
      </p:sp>
      <p:sp>
        <p:nvSpPr>
          <p:cNvPr id="74" name="Google Shape;74;p9"/>
          <p:cNvSpPr/>
          <p:nvPr/>
        </p:nvSpPr>
        <p:spPr>
          <a:xfrm>
            <a:off x="1384935" y="3257550"/>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US" altLang="en-US" sz="1500" b="1" i="0" u="none" strike="noStrike" cap="none">
                <a:solidFill>
                  <a:srgbClr val="FFFFFF"/>
                </a:solidFill>
                <a:latin typeface="Arial" panose="020B0704020202020204"/>
                <a:ea typeface="Arial" panose="020B0704020202020204"/>
                <a:cs typeface="Arial" panose="020B0704020202020204"/>
                <a:sym typeface="Arial" panose="020B0704020202020204"/>
              </a:rPr>
              <a:t>Joint Learning Problem</a:t>
            </a:r>
          </a:p>
        </p:txBody>
      </p:sp>
      <p:sp>
        <p:nvSpPr>
          <p:cNvPr id="75" name="Google Shape;75;p9"/>
          <p:cNvSpPr/>
          <p:nvPr/>
        </p:nvSpPr>
        <p:spPr>
          <a:xfrm>
            <a:off x="790575" y="3759518"/>
            <a:ext cx="579600" cy="380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218EC1"/>
              </a:buClr>
              <a:buSzPts val="2100"/>
              <a:buFont typeface="Arial" panose="020B0704020202020204"/>
              <a:buNone/>
            </a:pPr>
            <a:r>
              <a:rPr lang="en-GB" sz="2100" b="1" i="0" u="none" strike="noStrike" cap="none">
                <a:solidFill>
                  <a:srgbClr val="218EC1"/>
                </a:solidFill>
                <a:latin typeface="Arial" panose="020B0704020202020204"/>
                <a:ea typeface="Arial" panose="020B0704020202020204"/>
                <a:cs typeface="Arial" panose="020B0704020202020204"/>
                <a:sym typeface="Arial" panose="020B0704020202020204"/>
              </a:rPr>
              <a:t>05</a:t>
            </a:r>
            <a:endParaRPr sz="1200" b="0" i="0" u="none" strike="noStrike" cap="none"/>
          </a:p>
        </p:txBody>
      </p:sp>
      <p:sp>
        <p:nvSpPr>
          <p:cNvPr id="76" name="Google Shape;76;p9"/>
          <p:cNvSpPr/>
          <p:nvPr/>
        </p:nvSpPr>
        <p:spPr>
          <a:xfrm>
            <a:off x="1384935" y="3801428"/>
            <a:ext cx="7172400" cy="228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FFFF"/>
              </a:buClr>
              <a:buSzPts val="1500"/>
              <a:buFont typeface="Arial" panose="020B0704020202020204"/>
              <a:buNone/>
            </a:pPr>
            <a:r>
              <a:rPr lang="en-GB" sz="1500" b="1" i="0" u="none" strike="noStrike" cap="none" dirty="0">
                <a:solidFill>
                  <a:srgbClr val="FFFFFF"/>
                </a:solidFill>
                <a:latin typeface="Arial" panose="020B0704020202020204"/>
                <a:ea typeface="Arial" panose="020B0704020202020204"/>
                <a:cs typeface="Arial" panose="020B0704020202020204"/>
                <a:sym typeface="Arial" panose="020B0704020202020204"/>
              </a:rPr>
              <a:t>Contributions and </a:t>
            </a:r>
            <a:r>
              <a:rPr lang="en-US" altLang="zh-CN" sz="1500" b="1" i="0" u="none" strike="noStrike" cap="none" dirty="0">
                <a:solidFill>
                  <a:srgbClr val="FFFFFF"/>
                </a:solidFill>
                <a:latin typeface="Arial" panose="020B0704020202020204"/>
                <a:ea typeface="Arial" panose="020B0704020202020204"/>
                <a:cs typeface="Arial" panose="020B0704020202020204"/>
                <a:sym typeface="Arial" panose="020B0704020202020204"/>
              </a:rPr>
              <a:t>Future</a:t>
            </a:r>
            <a:r>
              <a:rPr lang="zh-CN" altLang="en-US" sz="1500" b="1" i="0" u="none" strike="noStrike" cap="none" dirty="0">
                <a:solidFill>
                  <a:srgbClr val="FFFFFF"/>
                </a:solidFill>
                <a:latin typeface="Arial" panose="020B0704020202020204"/>
                <a:ea typeface="Arial" panose="020B0704020202020204"/>
                <a:cs typeface="Arial" panose="020B0704020202020204"/>
                <a:sym typeface="Arial" panose="020B0704020202020204"/>
              </a:rPr>
              <a:t> </a:t>
            </a:r>
            <a:r>
              <a:rPr lang="en-US" altLang="zh-CN" sz="1500" b="1" dirty="0">
                <a:solidFill>
                  <a:srgbClr val="FFFFFF"/>
                </a:solidFill>
              </a:rPr>
              <a:t>Work</a:t>
            </a:r>
            <a:endParaRPr sz="1200" b="0" i="0" u="none" strike="noStrike" cap="none"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01</a:t>
            </a:r>
            <a:endParaRPr sz="1200" b="0" i="0" u="none" strike="noStrike" cap="none">
              <a:solidFill>
                <a:srgbClr val="8C96A8"/>
              </a:solidFill>
            </a:endParaRP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b="0" i="0" u="none" strike="noStrike" cap="none">
                <a:solidFill>
                  <a:srgbClr val="8C96A8"/>
                </a:solidFill>
                <a:latin typeface="Arial" panose="020B0704020202020204"/>
                <a:ea typeface="Arial" panose="020B0704020202020204"/>
                <a:cs typeface="Arial" panose="020B0704020202020204"/>
                <a:sym typeface="Arial" panose="020B0704020202020204"/>
              </a:rPr>
              <a:t>Research Motivation</a:t>
            </a:r>
            <a:endParaRPr sz="1200" b="0" i="0" u="none" strike="noStrike" cap="none">
              <a:solidFill>
                <a:srgbClr val="8C96A8"/>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1"/>
          <p:cNvSpPr/>
          <p:nvPr/>
        </p:nvSpPr>
        <p:spPr>
          <a:xfrm>
            <a:off x="495300" y="2000250"/>
            <a:ext cx="8839200" cy="457200"/>
          </a:xfrm>
          <a:prstGeom prst="rect">
            <a:avLst/>
          </a:prstGeom>
          <a:noFill/>
          <a:ln>
            <a:noFill/>
          </a:ln>
        </p:spPr>
        <p:txBody>
          <a:bodyPr spcFirstLastPara="1" wrap="square" lIns="0" tIns="0" rIns="0" bIns="0" anchor="ctr" anchorCtr="0">
            <a:noAutofit/>
          </a:bodyPr>
          <a:lstStyle/>
          <a:p>
            <a:pPr marL="0" marR="0" lvl="0" indent="0" algn="l" rtl="0">
              <a:lnSpc>
                <a:spcPct val="80000"/>
              </a:lnSpc>
              <a:spcBef>
                <a:spcPts val="0"/>
              </a:spcBef>
              <a:spcAft>
                <a:spcPts val="0"/>
              </a:spcAft>
              <a:buClr>
                <a:srgbClr val="F0F0F0"/>
              </a:buClr>
              <a:buSzPts val="3600"/>
              <a:buFont typeface="Arial" panose="020B0704020202020204"/>
              <a:buNone/>
            </a:pPr>
            <a:r>
              <a:rPr lang="en-GB" sz="3600" b="0" i="0" u="none" strike="noStrike" cap="none" dirty="0">
                <a:solidFill>
                  <a:srgbClr val="F0F0F0"/>
                </a:solidFill>
                <a:latin typeface="Arial" panose="020B0704020202020204"/>
                <a:ea typeface="Arial" panose="020B0704020202020204"/>
                <a:cs typeface="Arial" panose="020B0704020202020204"/>
                <a:sym typeface="Arial" panose="020B0704020202020204"/>
              </a:rPr>
              <a:t>Why Causal Discovery Matters</a:t>
            </a:r>
            <a:endParaRPr sz="1200" b="0" i="0" u="none" strike="noStrike" cap="none" dirty="0"/>
          </a:p>
        </p:txBody>
      </p:sp>
      <p:sp>
        <p:nvSpPr>
          <p:cNvPr id="90" name="Google Shape;90;p11"/>
          <p:cNvSpPr/>
          <p:nvPr/>
        </p:nvSpPr>
        <p:spPr>
          <a:xfrm>
            <a:off x="495300" y="2609850"/>
            <a:ext cx="6400800" cy="5334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400"/>
              <a:buFont typeface="Arial" panose="020B0704020202020204"/>
              <a:buNone/>
            </a:pPr>
            <a:r>
              <a:rPr lang="en-GB" sz="1400" b="0" i="0" u="none" strike="noStrike" cap="none" dirty="0">
                <a:solidFill>
                  <a:srgbClr val="F0F0F0"/>
                </a:solidFill>
                <a:latin typeface="Arial" panose="020B0704020202020204"/>
                <a:ea typeface="Arial" panose="020B0704020202020204"/>
                <a:cs typeface="Arial" panose="020B0704020202020204"/>
                <a:sym typeface="Arial" panose="020B0704020202020204"/>
              </a:rPr>
              <a:t>Understanding complex systems in biology and medicine requires more than correlation. We need to uncover the </a:t>
            </a:r>
            <a:r>
              <a:rPr lang="en-US" altLang="en-GB" sz="1400" b="0" i="0" u="none" strike="noStrike" cap="none" dirty="0">
                <a:solidFill>
                  <a:srgbClr val="F0F0F0"/>
                </a:solidFill>
                <a:latin typeface="Arial" panose="020B0704020202020204"/>
                <a:ea typeface="Arial" panose="020B0704020202020204"/>
                <a:cs typeface="Arial" panose="020B0704020202020204"/>
                <a:sym typeface="Arial" panose="020B0704020202020204"/>
              </a:rPr>
              <a:t>WHY</a:t>
            </a:r>
            <a:r>
              <a:rPr lang="en-GB" sz="1400" b="0" i="0" u="none" strike="noStrike" cap="none" dirty="0">
                <a:solidFill>
                  <a:srgbClr val="F0F0F0"/>
                </a:solidFill>
                <a:latin typeface="Arial" panose="020B0704020202020204"/>
                <a:ea typeface="Arial" panose="020B0704020202020204"/>
                <a:cs typeface="Arial" panose="020B0704020202020204"/>
                <a:sym typeface="Arial" panose="020B0704020202020204"/>
              </a:rPr>
              <a:t> behind dynamic processes.</a:t>
            </a:r>
            <a:endParaRPr sz="1200" b="0" i="0" u="none" strike="noStrike" cap="none" dirty="0"/>
          </a:p>
        </p:txBody>
      </p:sp>
      <p:sp>
        <p:nvSpPr>
          <p:cNvPr id="91" name="Google Shape;91;p11"/>
          <p:cNvSpPr/>
          <p:nvPr/>
        </p:nvSpPr>
        <p:spPr>
          <a:xfrm>
            <a:off x="5410200" y="4000500"/>
            <a:ext cx="3429000" cy="266700"/>
          </a:xfrm>
          <a:prstGeom prst="rect">
            <a:avLst/>
          </a:prstGeom>
          <a:noFill/>
          <a:ln>
            <a:noFill/>
          </a:ln>
        </p:spPr>
        <p:txBody>
          <a:bodyPr spcFirstLastPara="1" wrap="square" lIns="0" tIns="0" rIns="0" bIns="0" anchor="ctr" anchorCtr="0">
            <a:noAutofit/>
          </a:bodyPr>
          <a:lstStyle/>
          <a:p>
            <a:pPr marL="0" marR="0" lvl="0" indent="0" algn="r" rtl="0">
              <a:lnSpc>
                <a:spcPct val="120000"/>
              </a:lnSpc>
              <a:spcBef>
                <a:spcPts val="0"/>
              </a:spcBef>
              <a:spcAft>
                <a:spcPts val="0"/>
              </a:spcAft>
              <a:buClr>
                <a:srgbClr val="8C96A8"/>
              </a:buClr>
              <a:buSzPts val="1500"/>
              <a:buFont typeface="Arial" panose="020B0704020202020204"/>
              <a:buNone/>
            </a:pPr>
            <a:r>
              <a:rPr lang="en-GB" sz="1500" b="0" i="0" u="none" strike="noStrike" cap="none" dirty="0">
                <a:solidFill>
                  <a:srgbClr val="8C96A8"/>
                </a:solidFill>
                <a:latin typeface="Arial" panose="020B0704020202020204"/>
                <a:ea typeface="Arial" panose="020B0704020202020204"/>
                <a:cs typeface="Arial" panose="020B0704020202020204"/>
                <a:sym typeface="Arial" panose="020B0704020202020204"/>
              </a:rPr>
              <a:t>The Challenge</a:t>
            </a:r>
            <a:endParaRPr sz="1200" b="0" i="0" u="none" strike="noStrike" cap="none" dirty="0"/>
          </a:p>
        </p:txBody>
      </p:sp>
      <p:sp>
        <p:nvSpPr>
          <p:cNvPr id="92" name="Google Shape;92;p11"/>
          <p:cNvSpPr/>
          <p:nvPr/>
        </p:nvSpPr>
        <p:spPr>
          <a:xfrm>
            <a:off x="5064760" y="4316730"/>
            <a:ext cx="3774440" cy="673100"/>
          </a:xfrm>
          <a:prstGeom prst="rect">
            <a:avLst/>
          </a:prstGeom>
          <a:noFill/>
          <a:ln>
            <a:noFill/>
          </a:ln>
        </p:spPr>
        <p:txBody>
          <a:bodyPr spcFirstLastPara="1" wrap="square" lIns="0" tIns="0" rIns="0" bIns="0" anchor="ctr" anchorCtr="0">
            <a:noAutofit/>
          </a:bodyPr>
          <a:lstStyle/>
          <a:p>
            <a:pPr marL="0" marR="0" lvl="0" indent="0" algn="r" rtl="0">
              <a:lnSpc>
                <a:spcPct val="120000"/>
              </a:lnSpc>
              <a:spcBef>
                <a:spcPts val="0"/>
              </a:spcBef>
              <a:spcAft>
                <a:spcPts val="0"/>
              </a:spcAft>
              <a:buClr>
                <a:srgbClr val="F0F0F0"/>
              </a:buClr>
              <a:buSzPts val="1100"/>
              <a:buFont typeface="Arial" panose="020B0704020202020204"/>
              <a:buNone/>
            </a:pPr>
            <a:r>
              <a:rPr lang="en-US" alt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T</a:t>
            </a: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he real-world biological dataset lost some universality, and the traditional methods fail to capture hidden confounders, limiting their ability to model complex real processes. </a:t>
            </a:r>
            <a:endParaRPr sz="1200" b="0" i="0" u="none" strike="noStrike" cap="none"/>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2"/>
          <p:cNvSpPr/>
          <p:nvPr/>
        </p:nvSpPr>
        <p:spPr>
          <a:xfrm>
            <a:off x="0" y="560173"/>
            <a:ext cx="9144000" cy="714632"/>
          </a:xfrm>
          <a:prstGeom prst="rect">
            <a:avLst/>
          </a:prstGeom>
          <a:noFill/>
          <a:ln>
            <a:noFill/>
          </a:ln>
        </p:spPr>
        <p:txBody>
          <a:bodyPr spcFirstLastPara="1" wrap="square" lIns="0" tIns="0" rIns="0" bIns="0" anchor="ctr" anchorCtr="0">
            <a:noAutofit/>
          </a:bodyPr>
          <a:lstStyle/>
          <a:p>
            <a:pPr algn="ctr">
              <a:buClr>
                <a:srgbClr val="F0F0F0"/>
              </a:buClr>
              <a:buSzPts val="2300"/>
            </a:pP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The </a:t>
            </a:r>
            <a:r>
              <a:rPr lang="en-US" alt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Gap</a:t>
            </a:r>
            <a:r>
              <a:rPr 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s</a:t>
            </a:r>
            <a:r>
              <a:rPr lang="zh-CN" altLang="en-US"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r>
              <a:rPr lang="en-US" altLang="zh-CN" sz="1600" b="0" i="0" u="none" strike="noStrike" cap="none" dirty="0">
                <a:solidFill>
                  <a:srgbClr val="8C96A8"/>
                </a:solidFill>
                <a:latin typeface="Arial" panose="020B0704020202020204"/>
                <a:ea typeface="Arial" panose="020B0704020202020204"/>
                <a:cs typeface="Arial" panose="020B0704020202020204"/>
                <a:sym typeface="Arial" panose="020B0704020202020204"/>
              </a:rPr>
              <a:t>Between</a:t>
            </a:r>
            <a:r>
              <a:rPr lang="zh-CN" altLang="en-US" sz="1600" b="0" i="0" u="none" strike="noStrike" cap="none" dirty="0">
                <a:solidFill>
                  <a:srgbClr val="8C96A8"/>
                </a:solidFill>
                <a:latin typeface="Arial" panose="020B0704020202020204"/>
                <a:ea typeface="Arial" panose="020B0704020202020204"/>
                <a:cs typeface="Arial" panose="020B0704020202020204"/>
                <a:sym typeface="Arial" panose="020B0704020202020204"/>
              </a:rPr>
              <a:t> </a:t>
            </a:r>
            <a:r>
              <a:rPr lang="en-GB" sz="1600" dirty="0">
                <a:solidFill>
                  <a:srgbClr val="8C96A8"/>
                </a:solidFill>
              </a:rPr>
              <a:t>Static and</a:t>
            </a:r>
            <a:r>
              <a:rPr lang="zh-CN" altLang="en-US" sz="1600" dirty="0">
                <a:solidFill>
                  <a:srgbClr val="8C96A8"/>
                </a:solidFill>
              </a:rPr>
              <a:t> </a:t>
            </a:r>
            <a:r>
              <a:rPr lang="en-GB" sz="1600" dirty="0">
                <a:solidFill>
                  <a:srgbClr val="8C96A8"/>
                </a:solidFill>
              </a:rPr>
              <a:t>Real-World </a:t>
            </a:r>
            <a:r>
              <a:rPr lang="en-GB" altLang="en-GB" sz="1600" dirty="0">
                <a:solidFill>
                  <a:srgbClr val="8C96A8"/>
                </a:solidFill>
              </a:rPr>
              <a:t>S</a:t>
            </a:r>
            <a:r>
              <a:rPr lang="en-GB" altLang="en-US" sz="1600" dirty="0">
                <a:solidFill>
                  <a:srgbClr val="8C96A8"/>
                </a:solidFill>
              </a:rPr>
              <a:t>ystems</a:t>
            </a:r>
            <a:r>
              <a:rPr lang="zh-CN" altLang="en-US"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 </a:t>
            </a:r>
            <a:endParaRPr sz="1200" b="0" i="0" u="none" strike="noStrike" cap="none" dirty="0"/>
          </a:p>
        </p:txBody>
      </p:sp>
      <p:sp>
        <p:nvSpPr>
          <p:cNvPr id="98" name="Google Shape;98;p12"/>
          <p:cNvSpPr/>
          <p:nvPr/>
        </p:nvSpPr>
        <p:spPr>
          <a:xfrm>
            <a:off x="2714849" y="1790700"/>
            <a:ext cx="342900" cy="342900"/>
          </a:xfrm>
          <a:custGeom>
            <a:avLst/>
            <a:gdLst/>
            <a:ahLst/>
            <a:cxnLst/>
            <a:rect l="l" t="t" r="r" b="b"/>
            <a:pathLst>
              <a:path w="457200" h="457200" extrusionOk="0">
                <a:moveTo>
                  <a:pt x="0" y="71438"/>
                </a:moveTo>
                <a:cubicBezTo>
                  <a:pt x="0" y="47774"/>
                  <a:pt x="19199" y="28575"/>
                  <a:pt x="42863" y="28575"/>
                </a:cubicBezTo>
                <a:lnTo>
                  <a:pt x="128588" y="28575"/>
                </a:lnTo>
                <a:cubicBezTo>
                  <a:pt x="152251" y="28575"/>
                  <a:pt x="171450" y="47774"/>
                  <a:pt x="171450" y="71438"/>
                </a:cubicBezTo>
                <a:lnTo>
                  <a:pt x="171450" y="85725"/>
                </a:lnTo>
                <a:lnTo>
                  <a:pt x="285750" y="85725"/>
                </a:lnTo>
                <a:lnTo>
                  <a:pt x="285750" y="71438"/>
                </a:lnTo>
                <a:cubicBezTo>
                  <a:pt x="285750" y="47774"/>
                  <a:pt x="304949" y="28575"/>
                  <a:pt x="328613" y="28575"/>
                </a:cubicBezTo>
                <a:lnTo>
                  <a:pt x="414338" y="28575"/>
                </a:lnTo>
                <a:cubicBezTo>
                  <a:pt x="438001" y="28575"/>
                  <a:pt x="457200" y="47774"/>
                  <a:pt x="457200" y="71438"/>
                </a:cubicBezTo>
                <a:lnTo>
                  <a:pt x="457200" y="157163"/>
                </a:lnTo>
                <a:cubicBezTo>
                  <a:pt x="457200" y="180826"/>
                  <a:pt x="438001" y="200025"/>
                  <a:pt x="414338" y="200025"/>
                </a:cubicBezTo>
                <a:lnTo>
                  <a:pt x="328613" y="200025"/>
                </a:lnTo>
                <a:cubicBezTo>
                  <a:pt x="304949" y="200025"/>
                  <a:pt x="285750" y="180826"/>
                  <a:pt x="285750" y="157163"/>
                </a:cubicBezTo>
                <a:lnTo>
                  <a:pt x="285750" y="142875"/>
                </a:lnTo>
                <a:lnTo>
                  <a:pt x="171450" y="142875"/>
                </a:lnTo>
                <a:lnTo>
                  <a:pt x="171450" y="157163"/>
                </a:lnTo>
                <a:cubicBezTo>
                  <a:pt x="171450" y="163681"/>
                  <a:pt x="169932" y="169932"/>
                  <a:pt x="167342" y="175468"/>
                </a:cubicBezTo>
                <a:lnTo>
                  <a:pt x="228600" y="257175"/>
                </a:lnTo>
                <a:lnTo>
                  <a:pt x="300038" y="257175"/>
                </a:lnTo>
                <a:cubicBezTo>
                  <a:pt x="323701" y="257175"/>
                  <a:pt x="342900" y="276374"/>
                  <a:pt x="342900" y="300038"/>
                </a:cubicBezTo>
                <a:lnTo>
                  <a:pt x="342900" y="385763"/>
                </a:lnTo>
                <a:cubicBezTo>
                  <a:pt x="342900" y="409426"/>
                  <a:pt x="323701" y="428625"/>
                  <a:pt x="300038" y="428625"/>
                </a:cubicBezTo>
                <a:lnTo>
                  <a:pt x="214313" y="428625"/>
                </a:lnTo>
                <a:cubicBezTo>
                  <a:pt x="190649" y="428625"/>
                  <a:pt x="171450" y="409426"/>
                  <a:pt x="171450" y="385763"/>
                </a:cubicBezTo>
                <a:lnTo>
                  <a:pt x="171450" y="300038"/>
                </a:lnTo>
                <a:cubicBezTo>
                  <a:pt x="171450" y="293519"/>
                  <a:pt x="172968" y="287268"/>
                  <a:pt x="175558" y="281732"/>
                </a:cubicBezTo>
                <a:lnTo>
                  <a:pt x="114300" y="200025"/>
                </a:lnTo>
                <a:lnTo>
                  <a:pt x="42863" y="200025"/>
                </a:lnTo>
                <a:cubicBezTo>
                  <a:pt x="19199" y="200025"/>
                  <a:pt x="0" y="180826"/>
                  <a:pt x="0" y="157163"/>
                </a:cubicBezTo>
                <a:lnTo>
                  <a:pt x="0" y="71438"/>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99" name="Google Shape;99;p12"/>
          <p:cNvSpPr/>
          <p:nvPr/>
        </p:nvSpPr>
        <p:spPr>
          <a:xfrm>
            <a:off x="1004218" y="2247900"/>
            <a:ext cx="37623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dirty="0">
                <a:solidFill>
                  <a:srgbClr val="8C96A8"/>
                </a:solidFill>
                <a:latin typeface="Arial" panose="020B0704020202020204"/>
                <a:ea typeface="Arial" panose="020B0704020202020204"/>
                <a:cs typeface="Arial" panose="020B0704020202020204"/>
                <a:sym typeface="Arial" panose="020B0704020202020204"/>
              </a:rPr>
              <a:t>Static </a:t>
            </a:r>
            <a:r>
              <a:rPr lang="en-US" altLang="en-GB" sz="1500" b="0" i="0" u="none" strike="noStrike" cap="none" dirty="0">
                <a:solidFill>
                  <a:srgbClr val="8C96A8"/>
                </a:solidFill>
                <a:latin typeface="Arial" panose="020B0704020202020204"/>
                <a:ea typeface="Arial" panose="020B0704020202020204"/>
                <a:cs typeface="Arial" panose="020B0704020202020204"/>
                <a:sym typeface="Arial" panose="020B0704020202020204"/>
              </a:rPr>
              <a:t>S</a:t>
            </a:r>
            <a:r>
              <a:rPr lang="en-US" altLang="en-US" sz="1500" dirty="0">
                <a:solidFill>
                  <a:srgbClr val="8C96A8"/>
                </a:solidFill>
                <a:sym typeface="Arial" panose="020B0704020202020204"/>
              </a:rPr>
              <a:t>ystem</a:t>
            </a:r>
            <a:r>
              <a:rPr lang="en-GB" sz="1500" b="0" i="0" u="none" strike="noStrike" cap="none" dirty="0">
                <a:solidFill>
                  <a:srgbClr val="8C96A8"/>
                </a:solidFill>
                <a:latin typeface="Arial" panose="020B0704020202020204"/>
                <a:ea typeface="Arial" panose="020B0704020202020204"/>
                <a:cs typeface="Arial" panose="020B0704020202020204"/>
                <a:sym typeface="Arial" panose="020B0704020202020204"/>
              </a:rPr>
              <a:t>s</a:t>
            </a:r>
          </a:p>
        </p:txBody>
      </p:sp>
      <p:sp>
        <p:nvSpPr>
          <p:cNvPr id="100" name="Google Shape;100;p12"/>
          <p:cNvSpPr/>
          <p:nvPr/>
        </p:nvSpPr>
        <p:spPr>
          <a:xfrm>
            <a:off x="1585243" y="2800350"/>
            <a:ext cx="3381300" cy="876300"/>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Assume</a:t>
            </a: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 static and </a:t>
            </a: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acyclic </a:t>
            </a:r>
            <a:r>
              <a:rPr lang="en-US" altLang="en-US" sz="1100" b="0" i="0" u="none" strike="noStrike" cap="none">
                <a:solidFill>
                  <a:srgbClr val="F0F0F0"/>
                </a:solidFill>
                <a:latin typeface="Arial" panose="020B0704020202020204"/>
                <a:ea typeface="Arial" panose="020B0704020202020204"/>
                <a:cs typeface="Arial" panose="020B0704020202020204"/>
                <a:sym typeface="Arial" panose="020B0704020202020204"/>
              </a:rPr>
              <a:t>structures</a:t>
            </a:r>
            <a:endParaRPr sz="1200" b="0" i="0" u="none" strike="noStrike" cap="none"/>
          </a:p>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Require full observa</a:t>
            </a:r>
            <a:r>
              <a:rPr lang="en-US" alt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tions</a:t>
            </a:r>
            <a:endParaRPr sz="1200" b="0" i="0" u="none" strike="noStrike" cap="none"/>
          </a:p>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Cannot model feedback loops</a:t>
            </a:r>
            <a:endParaRPr sz="1200" b="0" i="0" u="none" strike="noStrike" cap="none"/>
          </a:p>
          <a:p>
            <a:pPr marL="165100" marR="0" lvl="0" indent="-171450" algn="l" rtl="0">
              <a:lnSpc>
                <a:spcPct val="120000"/>
              </a:lnSpc>
              <a:spcBef>
                <a:spcPts val="0"/>
              </a:spcBef>
              <a:spcAft>
                <a:spcPts val="0"/>
              </a:spcAft>
              <a:buClr>
                <a:srgbClr val="F0F0F0"/>
              </a:buClr>
              <a:buSzPts val="1100"/>
              <a:buFont typeface="Arial" panose="020B0704020202020204"/>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Fail with hidden confounders</a:t>
            </a:r>
            <a:endParaRPr sz="1200" b="0" i="0" u="none" strike="noStrike" cap="none"/>
          </a:p>
        </p:txBody>
      </p:sp>
      <p:sp>
        <p:nvSpPr>
          <p:cNvPr id="101" name="Google Shape;101;p12"/>
          <p:cNvSpPr/>
          <p:nvPr/>
        </p:nvSpPr>
        <p:spPr>
          <a:xfrm>
            <a:off x="4567163" y="1790700"/>
            <a:ext cx="9525" cy="914400"/>
          </a:xfrm>
          <a:custGeom>
            <a:avLst/>
            <a:gdLst/>
            <a:ahLst/>
            <a:cxnLst/>
            <a:rect l="l" t="t" r="r" b="b"/>
            <a:pathLst>
              <a:path w="12700" h="1219200" extrusionOk="0">
                <a:moveTo>
                  <a:pt x="0" y="0"/>
                </a:moveTo>
                <a:lnTo>
                  <a:pt x="12700" y="0"/>
                </a:lnTo>
                <a:lnTo>
                  <a:pt x="12700" y="1219200"/>
                </a:lnTo>
                <a:lnTo>
                  <a:pt x="0" y="1219200"/>
                </a:lnTo>
                <a:lnTo>
                  <a:pt x="0" y="0"/>
                </a:lnTo>
                <a:close/>
              </a:path>
            </a:pathLst>
          </a:custGeom>
          <a:solidFill>
            <a:srgbClr val="4A90E2"/>
          </a:solidFill>
          <a:ln>
            <a:noFill/>
          </a:ln>
        </p:spPr>
        <p:txBody>
          <a:bodyPr/>
          <a:lstStyle/>
          <a:p>
            <a:endParaRPr lang="en-US"/>
          </a:p>
        </p:txBody>
      </p:sp>
      <p:sp>
        <p:nvSpPr>
          <p:cNvPr id="102" name="Google Shape;102;p12"/>
          <p:cNvSpPr/>
          <p:nvPr/>
        </p:nvSpPr>
        <p:spPr>
          <a:xfrm>
            <a:off x="6700391" y="1790700"/>
            <a:ext cx="257175" cy="342900"/>
          </a:xfrm>
          <a:custGeom>
            <a:avLst/>
            <a:gdLst/>
            <a:ahLst/>
            <a:cxnLst/>
            <a:rect l="l" t="t" r="r" b="b"/>
            <a:pathLst>
              <a:path w="342900" h="457200" extrusionOk="0">
                <a:moveTo>
                  <a:pt x="314325" y="0"/>
                </a:moveTo>
                <a:cubicBezTo>
                  <a:pt x="330131" y="0"/>
                  <a:pt x="342900" y="12769"/>
                  <a:pt x="342900" y="28575"/>
                </a:cubicBezTo>
                <a:cubicBezTo>
                  <a:pt x="342900" y="80189"/>
                  <a:pt x="321112" y="122158"/>
                  <a:pt x="291644" y="157609"/>
                </a:cubicBezTo>
                <a:cubicBezTo>
                  <a:pt x="270123" y="183416"/>
                  <a:pt x="243602" y="206812"/>
                  <a:pt x="216991" y="228600"/>
                </a:cubicBezTo>
                <a:cubicBezTo>
                  <a:pt x="243602" y="250478"/>
                  <a:pt x="270123" y="273784"/>
                  <a:pt x="291644" y="299591"/>
                </a:cubicBezTo>
                <a:cubicBezTo>
                  <a:pt x="321112" y="334953"/>
                  <a:pt x="342900" y="377011"/>
                  <a:pt x="342900" y="428625"/>
                </a:cubicBezTo>
                <a:cubicBezTo>
                  <a:pt x="342900" y="444431"/>
                  <a:pt x="330131" y="457200"/>
                  <a:pt x="314325" y="457200"/>
                </a:cubicBezTo>
                <a:cubicBezTo>
                  <a:pt x="298519" y="457200"/>
                  <a:pt x="285750" y="444431"/>
                  <a:pt x="285750" y="428625"/>
                </a:cubicBezTo>
                <a:lnTo>
                  <a:pt x="57150" y="428625"/>
                </a:lnTo>
                <a:cubicBezTo>
                  <a:pt x="57150" y="444431"/>
                  <a:pt x="44381" y="457200"/>
                  <a:pt x="28575" y="457200"/>
                </a:cubicBezTo>
                <a:cubicBezTo>
                  <a:pt x="12769" y="457200"/>
                  <a:pt x="0" y="444431"/>
                  <a:pt x="0" y="428625"/>
                </a:cubicBezTo>
                <a:cubicBezTo>
                  <a:pt x="0" y="377011"/>
                  <a:pt x="21788" y="335042"/>
                  <a:pt x="51256" y="299591"/>
                </a:cubicBezTo>
                <a:cubicBezTo>
                  <a:pt x="72777" y="273784"/>
                  <a:pt x="99298" y="250478"/>
                  <a:pt x="125909" y="228600"/>
                </a:cubicBezTo>
                <a:cubicBezTo>
                  <a:pt x="99298" y="206722"/>
                  <a:pt x="72777" y="183416"/>
                  <a:pt x="51256" y="157609"/>
                </a:cubicBezTo>
                <a:cubicBezTo>
                  <a:pt x="21788" y="122158"/>
                  <a:pt x="0" y="80189"/>
                  <a:pt x="0" y="28575"/>
                </a:cubicBezTo>
                <a:cubicBezTo>
                  <a:pt x="0" y="12769"/>
                  <a:pt x="12769" y="0"/>
                  <a:pt x="28575" y="0"/>
                </a:cubicBezTo>
                <a:cubicBezTo>
                  <a:pt x="44381" y="0"/>
                  <a:pt x="57150" y="12769"/>
                  <a:pt x="57150" y="28575"/>
                </a:cubicBezTo>
                <a:lnTo>
                  <a:pt x="285750" y="28575"/>
                </a:lnTo>
                <a:cubicBezTo>
                  <a:pt x="285750" y="12769"/>
                  <a:pt x="298519" y="0"/>
                  <a:pt x="314325" y="0"/>
                </a:cubicBezTo>
                <a:close/>
                <a:moveTo>
                  <a:pt x="253157" y="342900"/>
                </a:moveTo>
                <a:lnTo>
                  <a:pt x="89833" y="342900"/>
                </a:lnTo>
                <a:cubicBezTo>
                  <a:pt x="82510" y="352276"/>
                  <a:pt x="76349" y="361742"/>
                  <a:pt x="71438" y="371475"/>
                </a:cubicBezTo>
                <a:lnTo>
                  <a:pt x="271641" y="371475"/>
                </a:lnTo>
                <a:cubicBezTo>
                  <a:pt x="266640" y="361742"/>
                  <a:pt x="260479" y="352276"/>
                  <a:pt x="253246" y="342900"/>
                </a:cubicBezTo>
                <a:close/>
                <a:moveTo>
                  <a:pt x="212527" y="300038"/>
                </a:moveTo>
                <a:cubicBezTo>
                  <a:pt x="199757" y="288429"/>
                  <a:pt x="185916" y="276999"/>
                  <a:pt x="171450" y="265212"/>
                </a:cubicBezTo>
                <a:cubicBezTo>
                  <a:pt x="156984" y="276910"/>
                  <a:pt x="143143" y="288429"/>
                  <a:pt x="130373" y="300038"/>
                </a:cubicBezTo>
                <a:lnTo>
                  <a:pt x="212527" y="300038"/>
                </a:lnTo>
                <a:close/>
                <a:moveTo>
                  <a:pt x="89743" y="114300"/>
                </a:moveTo>
                <a:lnTo>
                  <a:pt x="253067" y="114300"/>
                </a:lnTo>
                <a:cubicBezTo>
                  <a:pt x="260390" y="104924"/>
                  <a:pt x="266551" y="95458"/>
                  <a:pt x="271463" y="85725"/>
                </a:cubicBezTo>
                <a:lnTo>
                  <a:pt x="71348" y="85725"/>
                </a:lnTo>
                <a:cubicBezTo>
                  <a:pt x="76349" y="95458"/>
                  <a:pt x="82510" y="104924"/>
                  <a:pt x="89743" y="114300"/>
                </a:cubicBezTo>
                <a:close/>
                <a:moveTo>
                  <a:pt x="130373" y="157163"/>
                </a:moveTo>
                <a:cubicBezTo>
                  <a:pt x="143143" y="168771"/>
                  <a:pt x="156984" y="180201"/>
                  <a:pt x="171450" y="191988"/>
                </a:cubicBezTo>
                <a:cubicBezTo>
                  <a:pt x="185916" y="180290"/>
                  <a:pt x="199757" y="168771"/>
                  <a:pt x="212527" y="157163"/>
                </a:cubicBezTo>
                <a:lnTo>
                  <a:pt x="130373" y="157163"/>
                </a:lnTo>
                <a:close/>
              </a:path>
            </a:pathLst>
          </a:custGeom>
          <a:solidFill>
            <a:srgbClr val="4A90E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03" name="Google Shape;103;p12"/>
          <p:cNvSpPr/>
          <p:nvPr/>
        </p:nvSpPr>
        <p:spPr>
          <a:xfrm>
            <a:off x="4946898" y="2247900"/>
            <a:ext cx="3762300" cy="266700"/>
          </a:xfrm>
          <a:prstGeom prst="rect">
            <a:avLst/>
          </a:prstGeom>
          <a:noFill/>
          <a:ln>
            <a:noFill/>
          </a:ln>
        </p:spPr>
        <p:txBody>
          <a:bodyPr spcFirstLastPara="1" wrap="square" lIns="0" tIns="0" rIns="0" bIns="0" anchor="ctr" anchorCtr="0">
            <a:noAutofit/>
          </a:bodyPr>
          <a:lstStyle/>
          <a:p>
            <a:pPr marL="0" marR="0" lvl="0" indent="0" algn="ctr" rtl="0">
              <a:lnSpc>
                <a:spcPct val="120000"/>
              </a:lnSpc>
              <a:spcBef>
                <a:spcPts val="0"/>
              </a:spcBef>
              <a:spcAft>
                <a:spcPts val="0"/>
              </a:spcAft>
              <a:buClr>
                <a:srgbClr val="F0F0F0"/>
              </a:buClr>
              <a:buSzPts val="1500"/>
              <a:buFont typeface="Arial" panose="020B0704020202020204"/>
              <a:buNone/>
            </a:pPr>
            <a:r>
              <a:rPr lang="en-GB" sz="1500" b="0" i="0" u="none" strike="noStrike" cap="none" dirty="0">
                <a:solidFill>
                  <a:srgbClr val="8C96A8"/>
                </a:solidFill>
                <a:latin typeface="Arial" panose="020B0704020202020204"/>
                <a:ea typeface="Arial" panose="020B0704020202020204"/>
                <a:cs typeface="Arial" panose="020B0704020202020204"/>
                <a:sym typeface="Arial" panose="020B0704020202020204"/>
              </a:rPr>
              <a:t>Real-World Systems</a:t>
            </a:r>
          </a:p>
        </p:txBody>
      </p:sp>
      <p:sp>
        <p:nvSpPr>
          <p:cNvPr id="104" name="Google Shape;104;p12"/>
          <p:cNvSpPr/>
          <p:nvPr/>
        </p:nvSpPr>
        <p:spPr>
          <a:xfrm>
            <a:off x="5527923" y="2800350"/>
            <a:ext cx="3381300" cy="876300"/>
          </a:xfrm>
          <a:prstGeom prst="rect">
            <a:avLst/>
          </a:prstGeom>
          <a:noFill/>
          <a:ln>
            <a:noFill/>
          </a:ln>
        </p:spPr>
        <p:txBody>
          <a:bodyPr spcFirstLastPara="1" wrap="square" lIns="0" tIns="0" rIns="0" bIns="0" anchor="ctr" anchorCtr="0">
            <a:noAutofit/>
          </a:bodyPr>
          <a:lstStyle/>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Rich in cyclic interactions</a:t>
            </a:r>
            <a:endParaRPr sz="1200" b="0" i="0" u="none" strike="noStrike" cap="none"/>
          </a:p>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Have unmeasured variables</a:t>
            </a:r>
            <a:endParaRPr sz="1200" b="0" i="0" u="none" strike="noStrike" cap="none"/>
          </a:p>
          <a:p>
            <a:pPr marL="171450" marR="0" lvl="0" indent="-171450" algn="l" rtl="0">
              <a:lnSpc>
                <a:spcPct val="120000"/>
              </a:lnSpc>
              <a:spcBef>
                <a:spcPts val="0"/>
              </a:spcBef>
              <a:spcAft>
                <a:spcPts val="0"/>
              </a:spcAft>
              <a:buClr>
                <a:srgbClr val="F0F0F0"/>
              </a:buClr>
              <a:buSzPts val="1100"/>
              <a:buFont typeface="Arial" panose="020B0704020202020204" pitchFamily="34" charset="0"/>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Exhibit dynamic feedback</a:t>
            </a:r>
            <a:endParaRPr sz="1200" b="0" i="0" u="none" strike="noStrike" cap="none"/>
          </a:p>
          <a:p>
            <a:pPr marL="165100" marR="0" lvl="0" indent="-171450" algn="l" rtl="0">
              <a:lnSpc>
                <a:spcPct val="120000"/>
              </a:lnSpc>
              <a:spcBef>
                <a:spcPts val="0"/>
              </a:spcBef>
              <a:spcAft>
                <a:spcPts val="0"/>
              </a:spcAft>
              <a:buClr>
                <a:srgbClr val="F0F0F0"/>
              </a:buClr>
              <a:buSzPts val="1100"/>
              <a:buFont typeface="Arial" panose="020B0704020202020204"/>
              <a:buChar char="•"/>
            </a:pPr>
            <a:r>
              <a:rPr lang="en-GB" sz="1100" b="0" i="0" u="none" strike="noStrike" cap="none">
                <a:solidFill>
                  <a:srgbClr val="F0F0F0"/>
                </a:solidFill>
                <a:latin typeface="Arial" panose="020B0704020202020204"/>
                <a:ea typeface="Arial" panose="020B0704020202020204"/>
                <a:cs typeface="Arial" panose="020B0704020202020204"/>
                <a:sym typeface="Arial" panose="020B0704020202020204"/>
              </a:rPr>
              <a:t>Are full of confounders</a:t>
            </a:r>
            <a:endParaRPr sz="1200" b="0" i="0" u="none" strike="noStrike" cap="none"/>
          </a:p>
        </p:txBody>
      </p:sp>
      <p:sp>
        <p:nvSpPr>
          <p:cNvPr id="105" name="Google Shape;105;p12"/>
          <p:cNvSpPr/>
          <p:nvPr/>
        </p:nvSpPr>
        <p:spPr>
          <a:xfrm>
            <a:off x="190500" y="4114800"/>
            <a:ext cx="8763000" cy="228600"/>
          </a:xfrm>
          <a:prstGeom prst="rect">
            <a:avLst/>
          </a:prstGeom>
          <a:noFill/>
          <a:ln>
            <a:noFill/>
          </a:ln>
        </p:spPr>
        <p:txBody>
          <a:bodyPr spcFirstLastPara="1" wrap="square" lIns="304800" tIns="0" rIns="304800" bIns="0" anchor="ctr" anchorCtr="0">
            <a:noAutofit/>
          </a:bodyPr>
          <a:lstStyle/>
          <a:p>
            <a:pPr marL="0" marR="0" lvl="0" indent="0" algn="ctr"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These limitations lead to biased causal inferences</a:t>
            </a:r>
            <a:r>
              <a:rPr lang="en-US" alt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 </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and poor generali</a:t>
            </a:r>
            <a:r>
              <a:rPr lang="en-US" alt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s</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ation</a:t>
            </a:r>
            <a:r>
              <a:rPr lang="en-US" alt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s</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 in dynamic environments.</a:t>
            </a:r>
            <a:endParaRPr sz="1200" b="0" i="0" u="none" strike="noStrike" cap="none"/>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P spid="104" grpId="0"/>
      <p:bldP spid="10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21637"/>
        </a:solidFill>
        <a:effectLst/>
      </p:bgPr>
    </p:bg>
    <p:spTree>
      <p:nvGrpSpPr>
        <p:cNvPr id="1" name="Shape 82"/>
        <p:cNvGrpSpPr/>
        <p:nvPr/>
      </p:nvGrpSpPr>
      <p:grpSpPr>
        <a:xfrm>
          <a:off x="0" y="0"/>
          <a:ext cx="0" cy="0"/>
          <a:chOff x="0" y="0"/>
          <a:chExt cx="0" cy="0"/>
        </a:xfrm>
      </p:grpSpPr>
      <p:sp>
        <p:nvSpPr>
          <p:cNvPr id="11" name="Google Shape;83;p10"/>
          <p:cNvSpPr/>
          <p:nvPr/>
        </p:nvSpPr>
        <p:spPr>
          <a:xfrm>
            <a:off x="1094422" y="1685925"/>
            <a:ext cx="1209600" cy="8238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218EC1"/>
              </a:buClr>
              <a:buSzPts val="6000"/>
              <a:buFont typeface="Arial" panose="020B0704020202020204"/>
              <a:buNone/>
            </a:pPr>
            <a:r>
              <a:rPr 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0</a:t>
            </a:r>
            <a:r>
              <a:rPr lang="en-US" altLang="en-GB" sz="6000" b="0" i="0" u="none" strike="noStrike" cap="none">
                <a:solidFill>
                  <a:srgbClr val="8C96A8"/>
                </a:solidFill>
                <a:latin typeface="Arial" panose="020B0704020202020204"/>
                <a:ea typeface="Arial" panose="020B0704020202020204"/>
                <a:cs typeface="Arial" panose="020B0704020202020204"/>
                <a:sym typeface="Arial" panose="020B0704020202020204"/>
              </a:rPr>
              <a:t>2</a:t>
            </a:r>
          </a:p>
        </p:txBody>
      </p:sp>
      <p:sp>
        <p:nvSpPr>
          <p:cNvPr id="12" name="Google Shape;84;p10"/>
          <p:cNvSpPr/>
          <p:nvPr/>
        </p:nvSpPr>
        <p:spPr>
          <a:xfrm>
            <a:off x="1080135" y="2638425"/>
            <a:ext cx="7137600" cy="8877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3300"/>
              <a:buFont typeface="Arial" panose="020B0704020202020204"/>
              <a:buNone/>
            </a:pPr>
            <a:r>
              <a:rPr lang="en-GB" sz="3300">
                <a:solidFill>
                  <a:srgbClr val="8C96A8"/>
                </a:solidFill>
                <a:sym typeface="+mn-ea"/>
              </a:rPr>
              <a:t>Benchmark </a:t>
            </a:r>
            <a:r>
              <a:rPr lang="en-US" altLang="en-GB" sz="3300">
                <a:solidFill>
                  <a:srgbClr val="8C96A8"/>
                </a:solidFill>
                <a:sym typeface="+mn-ea"/>
              </a:rPr>
              <a:t>D</a:t>
            </a:r>
            <a:r>
              <a:rPr lang="en-US" altLang="en-US" sz="3300">
                <a:solidFill>
                  <a:srgbClr val="8C96A8"/>
                </a:solidFill>
                <a:sym typeface="+mn-ea"/>
              </a:rPr>
              <a:t>ataset</a:t>
            </a:r>
            <a:endParaRPr sz="1200" b="0" i="0" u="none" strike="noStrike" cap="none">
              <a:solidFill>
                <a:srgbClr val="8C96A8"/>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4"/>
          <p:cNvSpPr/>
          <p:nvPr/>
        </p:nvSpPr>
        <p:spPr>
          <a:xfrm>
            <a:off x="4731504" y="949147"/>
            <a:ext cx="4229100" cy="6858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0F0F0"/>
              </a:buClr>
              <a:buSzPts val="2300"/>
              <a:buFont typeface="Arial" panose="020B0704020202020204"/>
              <a:buNone/>
            </a:pPr>
            <a:r>
              <a:rPr lang="en-GB" b="0" i="0" u="none" strike="noStrike" cap="none" dirty="0">
                <a:solidFill>
                  <a:srgbClr val="8C96A8"/>
                </a:solidFill>
                <a:latin typeface="Arial" panose="020B0704020202020204"/>
                <a:ea typeface="Arial" panose="020B0704020202020204"/>
                <a:cs typeface="Arial" panose="020B0704020202020204"/>
                <a:sym typeface="Arial" panose="020B0704020202020204"/>
              </a:rPr>
              <a:t>A New Standard: </a:t>
            </a:r>
          </a:p>
          <a:p>
            <a:pPr marL="0" marR="0" lvl="0" indent="0" algn="l" rtl="0">
              <a:lnSpc>
                <a:spcPct val="100000"/>
              </a:lnSpc>
              <a:spcBef>
                <a:spcPts val="0"/>
              </a:spcBef>
              <a:spcAft>
                <a:spcPts val="0"/>
              </a:spcAft>
              <a:buClr>
                <a:srgbClr val="F0F0F0"/>
              </a:buClr>
              <a:buSzPts val="2300"/>
              <a:buFont typeface="Arial" panose="020B0704020202020204"/>
              <a:buNone/>
            </a:pPr>
            <a:r>
              <a:rPr lang="en-GB" sz="3600" b="0" i="0" u="none" strike="noStrike" cap="none" dirty="0">
                <a:solidFill>
                  <a:srgbClr val="F0F0F0"/>
                </a:solidFill>
                <a:latin typeface="Arial" panose="020B0704020202020204"/>
                <a:ea typeface="Arial" panose="020B0704020202020204"/>
                <a:cs typeface="Arial" panose="020B0704020202020204"/>
                <a:sym typeface="Arial" panose="020B0704020202020204"/>
              </a:rPr>
              <a:t>The Krebs Cycle</a:t>
            </a:r>
            <a:endParaRPr sz="3600" b="0" i="0" u="none" strike="noStrike" cap="none" dirty="0"/>
          </a:p>
        </p:txBody>
      </p:sp>
      <p:sp>
        <p:nvSpPr>
          <p:cNvPr id="117" name="Google Shape;117;p14"/>
          <p:cNvSpPr/>
          <p:nvPr/>
        </p:nvSpPr>
        <p:spPr>
          <a:xfrm>
            <a:off x="4731379" y="1890217"/>
            <a:ext cx="4229100" cy="685800"/>
          </a:xfrm>
          <a:prstGeom prst="rect">
            <a:avLst/>
          </a:prstGeom>
          <a:noFill/>
          <a:ln>
            <a:noFill/>
          </a:ln>
        </p:spPr>
        <p:txBody>
          <a:bodyPr spcFirstLastPara="1" wrap="square" lIns="0" tIns="0" rIns="0" bIns="0" anchor="ctr" anchorCtr="0">
            <a:noAutofit/>
          </a:bodyPr>
          <a:lstStyle/>
          <a:p>
            <a:pPr marL="0" marR="0" lvl="0" indent="0" algn="l" rtl="0">
              <a:lnSpc>
                <a:spcPct val="130000"/>
              </a:lnSpc>
              <a:spcBef>
                <a:spcPts val="0"/>
              </a:spcBef>
              <a:spcAft>
                <a:spcPts val="0"/>
              </a:spcAft>
              <a:buClr>
                <a:srgbClr val="F0F0F0"/>
              </a:buClr>
              <a:buSzPts val="1200"/>
              <a:buFont typeface="Arial" panose="020B0704020202020204"/>
              <a:buNone/>
            </a:pP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We propose the Krebs cycle as a</a:t>
            </a:r>
            <a:r>
              <a:rPr lang="en-GB" sz="1200" b="0" i="0" u="none" strike="noStrike" cap="none">
                <a:solidFill>
                  <a:schemeClr val="bg1">
                    <a:lumMod val="95000"/>
                  </a:schemeClr>
                </a:solidFill>
                <a:latin typeface="Arial" panose="020B0704020202020204"/>
                <a:ea typeface="Arial" panose="020B0704020202020204"/>
                <a:cs typeface="Arial" panose="020B0704020202020204"/>
                <a:sym typeface="Arial" panose="020B0704020202020204"/>
              </a:rPr>
              <a:t> realistic benchmark </a:t>
            </a:r>
            <a:r>
              <a:rPr 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for evaluating causal discovery in dynamic systems. It moves beyond synthetic data to a complex, real-world process.</a:t>
            </a:r>
            <a:endParaRPr sz="1200" b="0" i="0" u="none" strike="noStrike" cap="none"/>
          </a:p>
        </p:txBody>
      </p:sp>
      <p:sp>
        <p:nvSpPr>
          <p:cNvPr id="119" name="Google Shape;119;p14"/>
          <p:cNvSpPr/>
          <p:nvPr/>
        </p:nvSpPr>
        <p:spPr>
          <a:xfrm>
            <a:off x="4646924" y="3216337"/>
            <a:ext cx="4144010" cy="419100"/>
          </a:xfrm>
          <a:prstGeom prst="rect">
            <a:avLst/>
          </a:prstGeom>
          <a:noFill/>
          <a:ln>
            <a:noFill/>
          </a:ln>
        </p:spPr>
        <p:txBody>
          <a:bodyPr spcFirstLastPara="1" wrap="square" lIns="0" tIns="0" rIns="0" bIns="0" anchor="ctr" anchorCtr="0">
            <a:noAutofit/>
          </a:bodyPr>
          <a:lstStyle/>
          <a:p>
            <a:pPr marL="171450" marR="0" lvl="0" indent="-171450" algn="l" rtl="0">
              <a:lnSpc>
                <a:spcPct val="130000"/>
              </a:lnSpc>
              <a:spcBef>
                <a:spcPts val="0"/>
              </a:spcBef>
              <a:spcAft>
                <a:spcPts val="0"/>
              </a:spcAft>
              <a:buClr>
                <a:srgbClr val="8C96A8"/>
              </a:buClr>
              <a:buSzPts val="1200"/>
              <a:buFont typeface="Arial" panose="020B0704020202020204" pitchFamily="34" charset="0"/>
              <a:buChar char="•"/>
            </a:pPr>
            <a:r>
              <a:rPr lang="en-US" altLang="en-US" sz="1200" b="0" i="0" u="none" strike="noStrike" cap="none">
                <a:solidFill>
                  <a:srgbClr val="8C96A8"/>
                </a:solidFill>
                <a:latin typeface="Arial" panose="020B0704020202020204"/>
                <a:ea typeface="Arial" panose="020B0704020202020204"/>
                <a:cs typeface="Arial" panose="020B0704020202020204"/>
                <a:sym typeface="Arial" panose="020B0704020202020204"/>
              </a:rPr>
              <a:t>Inherent c</a:t>
            </a:r>
            <a:r>
              <a:rPr lang="en-GB" sz="1200" b="0" i="0" u="none" strike="noStrike" cap="none">
                <a:solidFill>
                  <a:srgbClr val="8C96A8"/>
                </a:solidFill>
                <a:latin typeface="Arial" panose="020B0704020202020204"/>
                <a:ea typeface="Arial" panose="020B0704020202020204"/>
                <a:cs typeface="Arial" panose="020B0704020202020204"/>
                <a:sym typeface="Arial" panose="020B0704020202020204"/>
              </a:rPr>
              <a:t>yclic Interactions</a:t>
            </a:r>
            <a:r>
              <a:rPr lang="en-US" altLang="en-GB" sz="1200" b="0" i="0" u="none" strike="noStrike" cap="none">
                <a:solidFill>
                  <a:srgbClr val="8C96A8"/>
                </a:solidFill>
                <a:latin typeface="Arial" panose="020B0704020202020204"/>
                <a:ea typeface="Arial" panose="020B0704020202020204"/>
                <a:cs typeface="Arial" panose="020B0704020202020204"/>
                <a:sym typeface="Arial" panose="020B0704020202020204"/>
              </a:rPr>
              <a:t>: </a:t>
            </a:r>
            <a:r>
              <a:rPr lang="en-US" alt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A r</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eal-world biological process.</a:t>
            </a:r>
          </a:p>
        </p:txBody>
      </p:sp>
      <p:sp>
        <p:nvSpPr>
          <p:cNvPr id="121" name="Google Shape;121;p14"/>
          <p:cNvSpPr/>
          <p:nvPr/>
        </p:nvSpPr>
        <p:spPr>
          <a:xfrm>
            <a:off x="4646924" y="3577017"/>
            <a:ext cx="4229100" cy="419100"/>
          </a:xfrm>
          <a:prstGeom prst="rect">
            <a:avLst/>
          </a:prstGeom>
          <a:noFill/>
          <a:ln>
            <a:noFill/>
          </a:ln>
        </p:spPr>
        <p:txBody>
          <a:bodyPr spcFirstLastPara="1" wrap="square" lIns="0" tIns="0" rIns="0" bIns="0" anchor="ctr" anchorCtr="0">
            <a:noAutofit/>
          </a:bodyPr>
          <a:lstStyle/>
          <a:p>
            <a:pPr marL="171450" marR="0" lvl="0" indent="-171450" algn="l" rtl="0">
              <a:lnSpc>
                <a:spcPct val="130000"/>
              </a:lnSpc>
              <a:spcBef>
                <a:spcPts val="0"/>
              </a:spcBef>
              <a:spcAft>
                <a:spcPts val="0"/>
              </a:spcAft>
              <a:buClr>
                <a:srgbClr val="8C96A8"/>
              </a:buClr>
              <a:buSzPts val="1200"/>
              <a:buFont typeface="Arial" panose="020B0704020202020204" pitchFamily="34" charset="0"/>
              <a:buChar char="•"/>
            </a:pPr>
            <a:r>
              <a:rPr lang="en-US" altLang="en-US" sz="1200" b="0" i="0" u="none" strike="noStrike" cap="none">
                <a:solidFill>
                  <a:srgbClr val="8C96A8"/>
                </a:solidFill>
                <a:latin typeface="Arial" panose="020B0704020202020204"/>
                <a:ea typeface="Arial" panose="020B0704020202020204"/>
                <a:cs typeface="Arial" panose="020B0704020202020204"/>
                <a:sym typeface="Arial" panose="020B0704020202020204"/>
              </a:rPr>
              <a:t>Not R</a:t>
            </a:r>
            <a:r>
              <a:rPr lang="en-US" altLang="en-US" sz="1200" b="0" i="0" u="none" strike="noStrike" cap="none" baseline="30000">
                <a:solidFill>
                  <a:srgbClr val="8C96A8"/>
                </a:solidFill>
                <a:latin typeface="Arial" panose="020B0704020202020204"/>
                <a:ea typeface="Arial" panose="020B0704020202020204"/>
                <a:cs typeface="Arial" panose="020B0704020202020204"/>
                <a:sym typeface="Arial" panose="020B0704020202020204"/>
              </a:rPr>
              <a:t>2</a:t>
            </a:r>
            <a:r>
              <a:rPr lang="en-US" altLang="en-US" sz="1200" b="0" i="0" u="none" strike="noStrike" cap="none">
                <a:solidFill>
                  <a:srgbClr val="8C96A8"/>
                </a:solidFill>
                <a:latin typeface="Arial" panose="020B0704020202020204"/>
                <a:ea typeface="Arial" panose="020B0704020202020204"/>
                <a:cs typeface="Arial" panose="020B0704020202020204"/>
                <a:sym typeface="Arial" panose="020B0704020202020204"/>
              </a:rPr>
              <a:t>-sortable: </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Not rely on any underlying framework.</a:t>
            </a:r>
            <a:r>
              <a:rPr lang="en-US" altLang="en-US" sz="1200" b="0" i="0" u="none" strike="noStrike" cap="none"/>
              <a:t>work</a:t>
            </a:r>
          </a:p>
        </p:txBody>
      </p:sp>
      <p:sp>
        <p:nvSpPr>
          <p:cNvPr id="123" name="Google Shape;123;p14"/>
          <p:cNvSpPr/>
          <p:nvPr/>
        </p:nvSpPr>
        <p:spPr>
          <a:xfrm>
            <a:off x="4646924" y="2855657"/>
            <a:ext cx="3882390" cy="419100"/>
          </a:xfrm>
          <a:prstGeom prst="rect">
            <a:avLst/>
          </a:prstGeom>
          <a:noFill/>
          <a:ln>
            <a:noFill/>
          </a:ln>
        </p:spPr>
        <p:txBody>
          <a:bodyPr spcFirstLastPara="1" wrap="square" lIns="0" tIns="0" rIns="0" bIns="0" anchor="ctr" anchorCtr="0">
            <a:noAutofit/>
          </a:bodyPr>
          <a:lstStyle/>
          <a:p>
            <a:pPr marL="171450" marR="0" lvl="0" indent="-171450" algn="l" rtl="0">
              <a:lnSpc>
                <a:spcPct val="130000"/>
              </a:lnSpc>
              <a:spcBef>
                <a:spcPts val="0"/>
              </a:spcBef>
              <a:spcAft>
                <a:spcPts val="0"/>
              </a:spcAft>
              <a:buClr>
                <a:srgbClr val="8C96A8"/>
              </a:buClr>
              <a:buSzPts val="1200"/>
              <a:buFont typeface="Arial" panose="020B0704020202020204" pitchFamily="34" charset="0"/>
              <a:buChar char="•"/>
            </a:pPr>
            <a:r>
              <a:rPr lang="en-GB" sz="1200" b="0" i="0" u="none" strike="noStrike" cap="none">
                <a:solidFill>
                  <a:srgbClr val="8C96A8"/>
                </a:solidFill>
                <a:latin typeface="Arial" panose="020B0704020202020204"/>
                <a:ea typeface="Arial" panose="020B0704020202020204"/>
                <a:cs typeface="Arial" panose="020B0704020202020204"/>
                <a:sym typeface="Arial" panose="020B0704020202020204"/>
              </a:rPr>
              <a:t>Time-Series Data</a:t>
            </a:r>
            <a:r>
              <a:rPr lang="en-US" altLang="en-GB" sz="1200" b="0" i="0" u="none" strike="noStrike" cap="none">
                <a:solidFill>
                  <a:srgbClr val="8C96A8"/>
                </a:solidFill>
                <a:latin typeface="Arial" panose="020B0704020202020204"/>
                <a:ea typeface="Arial" panose="020B0704020202020204"/>
                <a:cs typeface="Arial" panose="020B0704020202020204"/>
                <a:sym typeface="Arial" panose="020B0704020202020204"/>
              </a:rPr>
              <a:t>: </a:t>
            </a:r>
            <a:r>
              <a:rPr lang="en-US" altLang="en-GB" sz="1200" b="0" i="0" u="none" strike="noStrike" cap="none">
                <a:solidFill>
                  <a:srgbClr val="F0F0F0"/>
                </a:solidFill>
                <a:latin typeface="Arial" panose="020B0704020202020204"/>
                <a:ea typeface="Arial" panose="020B0704020202020204"/>
                <a:cs typeface="Arial" panose="020B0704020202020204"/>
                <a:sym typeface="Arial" panose="020B0704020202020204"/>
              </a:rPr>
              <a:t>M</a:t>
            </a:r>
            <a:r>
              <a:rPr lang="en-US" altLang="en-US" sz="1200" b="0" i="0" u="none" strike="noStrike" cap="none">
                <a:solidFill>
                  <a:srgbClr val="F0F0F0"/>
                </a:solidFill>
                <a:latin typeface="Arial" panose="020B0704020202020204"/>
                <a:ea typeface="Arial" panose="020B0704020202020204"/>
                <a:cs typeface="Arial" panose="020B0704020202020204"/>
                <a:sym typeface="Arial" panose="020B0704020202020204"/>
              </a:rPr>
              <a:t>ore challenging than static data.</a:t>
            </a:r>
          </a:p>
        </p:txBody>
      </p:sp>
      <p:grpSp>
        <p:nvGrpSpPr>
          <p:cNvPr id="32" name="Group 31"/>
          <p:cNvGrpSpPr/>
          <p:nvPr/>
        </p:nvGrpSpPr>
        <p:grpSpPr>
          <a:xfrm>
            <a:off x="342265" y="824865"/>
            <a:ext cx="3924935" cy="3930650"/>
            <a:chOff x="10870" y="1157"/>
            <a:chExt cx="8049" cy="8342"/>
          </a:xfrm>
        </p:grpSpPr>
        <p:grpSp>
          <p:nvGrpSpPr>
            <p:cNvPr id="417" name="Group 416"/>
            <p:cNvGrpSpPr/>
            <p:nvPr/>
          </p:nvGrpSpPr>
          <p:grpSpPr>
            <a:xfrm>
              <a:off x="10870" y="1157"/>
              <a:ext cx="8049" cy="8131"/>
              <a:chOff x="11105" y="2236"/>
              <a:chExt cx="8003" cy="6782"/>
            </a:xfrm>
          </p:grpSpPr>
          <p:grpSp>
            <p:nvGrpSpPr>
              <p:cNvPr id="416" name="Group 415"/>
              <p:cNvGrpSpPr/>
              <p:nvPr/>
            </p:nvGrpSpPr>
            <p:grpSpPr>
              <a:xfrm>
                <a:off x="11573" y="2236"/>
                <a:ext cx="7535" cy="6782"/>
                <a:chOff x="11573" y="2236"/>
                <a:chExt cx="7535" cy="6782"/>
              </a:xfrm>
            </p:grpSpPr>
            <p:grpSp>
              <p:nvGrpSpPr>
                <p:cNvPr id="260" name="Group 259"/>
                <p:cNvGrpSpPr/>
                <p:nvPr/>
              </p:nvGrpSpPr>
              <p:grpSpPr>
                <a:xfrm>
                  <a:off x="12407" y="4811"/>
                  <a:ext cx="6701" cy="4207"/>
                  <a:chOff x="9703" y="3826"/>
                  <a:chExt cx="6701" cy="4207"/>
                </a:xfrm>
              </p:grpSpPr>
              <p:sp>
                <p:nvSpPr>
                  <p:cNvPr id="261" name="Curved Right Arrow 260"/>
                  <p:cNvSpPr/>
                  <p:nvPr/>
                </p:nvSpPr>
                <p:spPr>
                  <a:xfrm rot="2220000" flipH="1">
                    <a:off x="15488" y="4121"/>
                    <a:ext cx="170" cy="544"/>
                  </a:xfrm>
                  <a:prstGeom prst="curvedRightArrow">
                    <a:avLst/>
                  </a:prstGeom>
                  <a:solidFill>
                    <a:srgbClr val="66D3F9"/>
                  </a:solidFill>
                  <a:ln>
                    <a:solidFill>
                      <a:srgbClr val="5ACBF8"/>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zh-CN" altLang="en-US" sz="550">
                        <a:solidFill>
                          <a:schemeClr val="tx1"/>
                        </a:solidFill>
                        <a:latin typeface="Times New Roman Regular" panose="02020603050405020304" charset="0"/>
                      </a:rPr>
                      <a:t>差不</a:t>
                    </a:r>
                  </a:p>
                </p:txBody>
              </p:sp>
              <p:sp>
                <p:nvSpPr>
                  <p:cNvPr id="262" name="Curved Right Arrow 261"/>
                  <p:cNvSpPr/>
                  <p:nvPr/>
                </p:nvSpPr>
                <p:spPr>
                  <a:xfrm rot="1740000">
                    <a:off x="15346" y="5557"/>
                    <a:ext cx="248" cy="391"/>
                  </a:xfrm>
                  <a:prstGeom prst="curvedRightArrow">
                    <a:avLst/>
                  </a:prstGeom>
                  <a:solidFill>
                    <a:srgbClr val="FF6A5C"/>
                  </a:solidFill>
                  <a:ln>
                    <a:solidFill>
                      <a:srgbClr val="FF6A5C"/>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64" name="Text Box 263"/>
                  <p:cNvSpPr txBox="1"/>
                  <p:nvPr/>
                </p:nvSpPr>
                <p:spPr>
                  <a:xfrm rot="960000">
                    <a:off x="15416" y="5892"/>
                    <a:ext cx="933" cy="146"/>
                  </a:xfrm>
                  <a:prstGeom prst="rect">
                    <a:avLst/>
                  </a:prstGeom>
                  <a:noFill/>
                </p:spPr>
                <p:txBody>
                  <a:bodyPr wrap="square" rtlCol="0">
                    <a:noAutofit/>
                  </a:bodyPr>
                  <a:lstStyle/>
                  <a:p>
                    <a:pPr algn="ctr"/>
                    <a:r>
                      <a:rPr lang="en-US" sz="550">
                        <a:solidFill>
                          <a:srgbClr val="FF6A5C"/>
                        </a:solidFill>
                        <a:latin typeface="Times New Roman Regular" panose="02020603050405020304" charset="0"/>
                        <a:cs typeface="Times New Roman Regular" panose="02020603050405020304" charset="0"/>
                      </a:rPr>
                      <a:t>NADH</a:t>
                    </a:r>
                  </a:p>
                </p:txBody>
              </p:sp>
              <p:sp>
                <p:nvSpPr>
                  <p:cNvPr id="265" name="Curved Right Arrow 264"/>
                  <p:cNvSpPr/>
                  <p:nvPr/>
                </p:nvSpPr>
                <p:spPr>
                  <a:xfrm rot="12840000" flipH="1">
                    <a:off x="10469" y="7370"/>
                    <a:ext cx="215" cy="371"/>
                  </a:xfrm>
                  <a:prstGeom prst="curvedRightArrow">
                    <a:avLst/>
                  </a:prstGeom>
                  <a:solidFill>
                    <a:srgbClr val="B47CFF"/>
                  </a:solidFill>
                  <a:ln>
                    <a:solidFill>
                      <a:srgbClr val="B47CFF"/>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66" name="Text Box 265"/>
                  <p:cNvSpPr txBox="1"/>
                  <p:nvPr/>
                </p:nvSpPr>
                <p:spPr>
                  <a:xfrm rot="780000">
                    <a:off x="15583" y="5657"/>
                    <a:ext cx="821" cy="154"/>
                  </a:xfrm>
                  <a:prstGeom prst="rect">
                    <a:avLst/>
                  </a:prstGeom>
                  <a:noFill/>
                </p:spPr>
                <p:txBody>
                  <a:bodyPr wrap="square" rtlCol="0">
                    <a:noAutofit/>
                  </a:bodyPr>
                  <a:lstStyle/>
                  <a:p>
                    <a:pPr algn="ctr"/>
                    <a:r>
                      <a:rPr lang="en-US" sz="550">
                        <a:solidFill>
                          <a:srgbClr val="FF6A5C"/>
                        </a:solidFill>
                        <a:latin typeface="Times New Roman Regular" panose="02020603050405020304" charset="0"/>
                        <a:cs typeface="Times New Roman Regular" panose="02020603050405020304" charset="0"/>
                      </a:rPr>
                      <a:t>NAD</a:t>
                    </a:r>
                    <a:r>
                      <a:rPr lang="en-US" sz="550" baseline="30000">
                        <a:solidFill>
                          <a:srgbClr val="FF6A5C"/>
                        </a:solidFill>
                        <a:latin typeface="Times New Roman Regular" panose="02020603050405020304" charset="0"/>
                        <a:cs typeface="Times New Roman Regular" panose="02020603050405020304" charset="0"/>
                      </a:rPr>
                      <a:t>+</a:t>
                    </a:r>
                  </a:p>
                </p:txBody>
              </p:sp>
              <p:sp>
                <p:nvSpPr>
                  <p:cNvPr id="267" name="Text Box 266"/>
                  <p:cNvSpPr txBox="1"/>
                  <p:nvPr/>
                </p:nvSpPr>
                <p:spPr>
                  <a:xfrm rot="21180000">
                    <a:off x="15411" y="3826"/>
                    <a:ext cx="854" cy="234"/>
                  </a:xfrm>
                  <a:prstGeom prst="rect">
                    <a:avLst/>
                  </a:prstGeom>
                  <a:noFill/>
                </p:spPr>
                <p:txBody>
                  <a:bodyPr wrap="square" rtlCol="0">
                    <a:noAutofit/>
                  </a:bodyPr>
                  <a:lstStyle/>
                  <a:p>
                    <a:pPr algn="ctr"/>
                    <a:r>
                      <a:rPr lang="en-US" sz="550">
                        <a:solidFill>
                          <a:srgbClr val="64D3FB"/>
                        </a:solidFill>
                        <a:latin typeface="Times New Roman Regular" panose="02020603050405020304" charset="0"/>
                        <a:cs typeface="Times New Roman Regular" panose="02020603050405020304" charset="0"/>
                      </a:rPr>
                      <a:t>H</a:t>
                    </a:r>
                    <a:r>
                      <a:rPr lang="en-US" sz="550" baseline="-25000">
                        <a:solidFill>
                          <a:srgbClr val="64D3FB"/>
                        </a:solidFill>
                        <a:latin typeface="Times New Roman Regular" panose="02020603050405020304" charset="0"/>
                        <a:cs typeface="Times New Roman Regular" panose="02020603050405020304" charset="0"/>
                      </a:rPr>
                      <a:t>2</a:t>
                    </a:r>
                    <a:r>
                      <a:rPr lang="en-US" sz="550">
                        <a:solidFill>
                          <a:srgbClr val="64D3FB"/>
                        </a:solidFill>
                        <a:latin typeface="Times New Roman Regular" panose="02020603050405020304" charset="0"/>
                        <a:cs typeface="Times New Roman Regular" panose="02020603050405020304" charset="0"/>
                      </a:rPr>
                      <a:t>O</a:t>
                    </a:r>
                    <a:endParaRPr lang="en-US" sz="550" baseline="30000">
                      <a:solidFill>
                        <a:srgbClr val="64D3FB"/>
                      </a:solidFill>
                      <a:latin typeface="Times New Roman Regular" panose="02020603050405020304" charset="0"/>
                      <a:cs typeface="Times New Roman Regular" panose="02020603050405020304" charset="0"/>
                    </a:endParaRPr>
                  </a:p>
                </p:txBody>
              </p:sp>
              <p:sp>
                <p:nvSpPr>
                  <p:cNvPr id="268" name="Text Box 267"/>
                  <p:cNvSpPr txBox="1"/>
                  <p:nvPr/>
                </p:nvSpPr>
                <p:spPr>
                  <a:xfrm rot="20940000">
                    <a:off x="10450" y="7724"/>
                    <a:ext cx="953" cy="309"/>
                  </a:xfrm>
                  <a:prstGeom prst="rect">
                    <a:avLst/>
                  </a:prstGeom>
                  <a:noFill/>
                </p:spPr>
                <p:txBody>
                  <a:bodyPr wrap="square" rtlCol="0">
                    <a:noAutofit/>
                  </a:bodyPr>
                  <a:lstStyle/>
                  <a:p>
                    <a:pPr algn="ctr"/>
                    <a:r>
                      <a:rPr lang="en-US" sz="550">
                        <a:solidFill>
                          <a:srgbClr val="B47CFF"/>
                        </a:solidFill>
                        <a:latin typeface="Times New Roman Regular" panose="02020603050405020304" charset="0"/>
                        <a:cs typeface="Times New Roman Regular" panose="02020603050405020304" charset="0"/>
                      </a:rPr>
                      <a:t>FAD</a:t>
                    </a:r>
                    <a:endParaRPr lang="en-US" sz="550" baseline="30000">
                      <a:solidFill>
                        <a:srgbClr val="B47CFF"/>
                      </a:solidFill>
                      <a:latin typeface="Times New Roman Regular" panose="02020603050405020304" charset="0"/>
                      <a:cs typeface="Times New Roman Regular" panose="02020603050405020304" charset="0"/>
                    </a:endParaRPr>
                  </a:p>
                </p:txBody>
              </p:sp>
              <p:sp>
                <p:nvSpPr>
                  <p:cNvPr id="272" name="Curved Right Arrow 271"/>
                  <p:cNvSpPr/>
                  <p:nvPr/>
                </p:nvSpPr>
                <p:spPr>
                  <a:xfrm rot="1740000">
                    <a:off x="15055" y="6748"/>
                    <a:ext cx="248" cy="391"/>
                  </a:xfrm>
                  <a:prstGeom prst="curvedRightArrow">
                    <a:avLst/>
                  </a:prstGeom>
                  <a:solidFill>
                    <a:srgbClr val="FF6A5C"/>
                  </a:solidFill>
                  <a:ln>
                    <a:solidFill>
                      <a:srgbClr val="FF6A5C"/>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73" name="Text Box 272"/>
                  <p:cNvSpPr txBox="1"/>
                  <p:nvPr/>
                </p:nvSpPr>
                <p:spPr>
                  <a:xfrm rot="960000">
                    <a:off x="15079" y="7133"/>
                    <a:ext cx="933" cy="146"/>
                  </a:xfrm>
                  <a:prstGeom prst="rect">
                    <a:avLst/>
                  </a:prstGeom>
                  <a:noFill/>
                </p:spPr>
                <p:txBody>
                  <a:bodyPr wrap="square" rtlCol="0">
                    <a:noAutofit/>
                  </a:bodyPr>
                  <a:lstStyle/>
                  <a:p>
                    <a:pPr algn="ctr"/>
                    <a:r>
                      <a:rPr lang="en-US" sz="550" dirty="0">
                        <a:solidFill>
                          <a:srgbClr val="FF6A5C"/>
                        </a:solidFill>
                        <a:latin typeface="Times New Roman Regular" panose="02020603050405020304" charset="0"/>
                        <a:cs typeface="Times New Roman Regular" panose="02020603050405020304" charset="0"/>
                      </a:rPr>
                      <a:t>NADH</a:t>
                    </a:r>
                  </a:p>
                </p:txBody>
              </p:sp>
              <p:sp>
                <p:nvSpPr>
                  <p:cNvPr id="274" name="Text Box 273"/>
                  <p:cNvSpPr txBox="1"/>
                  <p:nvPr/>
                </p:nvSpPr>
                <p:spPr>
                  <a:xfrm rot="780000">
                    <a:off x="15312" y="6776"/>
                    <a:ext cx="821" cy="154"/>
                  </a:xfrm>
                  <a:prstGeom prst="rect">
                    <a:avLst/>
                  </a:prstGeom>
                  <a:noFill/>
                </p:spPr>
                <p:txBody>
                  <a:bodyPr wrap="square" rtlCol="0">
                    <a:noAutofit/>
                  </a:bodyPr>
                  <a:lstStyle/>
                  <a:p>
                    <a:pPr algn="ctr"/>
                    <a:r>
                      <a:rPr lang="en-US" sz="550" dirty="0">
                        <a:solidFill>
                          <a:srgbClr val="FF6A5C"/>
                        </a:solidFill>
                        <a:latin typeface="Times New Roman Regular" panose="02020603050405020304" charset="0"/>
                        <a:cs typeface="Times New Roman Regular" panose="02020603050405020304" charset="0"/>
                      </a:rPr>
                      <a:t>NAD</a:t>
                    </a:r>
                    <a:r>
                      <a:rPr lang="en-US" sz="550" baseline="30000" dirty="0">
                        <a:solidFill>
                          <a:srgbClr val="FF6A5C"/>
                        </a:solidFill>
                        <a:latin typeface="Times New Roman Regular" panose="02020603050405020304" charset="0"/>
                        <a:cs typeface="Times New Roman Regular" panose="02020603050405020304" charset="0"/>
                      </a:rPr>
                      <a:t>+</a:t>
                    </a:r>
                  </a:p>
                </p:txBody>
              </p:sp>
              <p:sp>
                <p:nvSpPr>
                  <p:cNvPr id="275" name="Curved Right Arrow 274"/>
                  <p:cNvSpPr/>
                  <p:nvPr/>
                </p:nvSpPr>
                <p:spPr>
                  <a:xfrm rot="12720000" flipH="1">
                    <a:off x="10228" y="5366"/>
                    <a:ext cx="242" cy="617"/>
                  </a:xfrm>
                  <a:prstGeom prst="curvedRightArrow">
                    <a:avLst/>
                  </a:prstGeom>
                  <a:solidFill>
                    <a:srgbClr val="66D3F9"/>
                  </a:solidFill>
                  <a:ln>
                    <a:solidFill>
                      <a:srgbClr val="5ACBF8"/>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76" name="Text Box 275"/>
                  <p:cNvSpPr txBox="1"/>
                  <p:nvPr/>
                </p:nvSpPr>
                <p:spPr>
                  <a:xfrm rot="21240000">
                    <a:off x="10010" y="5904"/>
                    <a:ext cx="854" cy="170"/>
                  </a:xfrm>
                  <a:prstGeom prst="rect">
                    <a:avLst/>
                  </a:prstGeom>
                  <a:noFill/>
                </p:spPr>
                <p:txBody>
                  <a:bodyPr wrap="square" rtlCol="0">
                    <a:noAutofit/>
                  </a:bodyPr>
                  <a:lstStyle/>
                  <a:p>
                    <a:pPr algn="ctr"/>
                    <a:r>
                      <a:rPr lang="en-US" sz="550">
                        <a:solidFill>
                          <a:srgbClr val="64D3FB"/>
                        </a:solidFill>
                        <a:latin typeface="Times New Roman Regular" panose="02020603050405020304" charset="0"/>
                        <a:cs typeface="Times New Roman Regular" panose="02020603050405020304" charset="0"/>
                      </a:rPr>
                      <a:t>H</a:t>
                    </a:r>
                    <a:r>
                      <a:rPr lang="en-US" sz="550" baseline="-25000">
                        <a:solidFill>
                          <a:srgbClr val="64D3FB"/>
                        </a:solidFill>
                        <a:latin typeface="Times New Roman Regular" panose="02020603050405020304" charset="0"/>
                        <a:cs typeface="Times New Roman Regular" panose="02020603050405020304" charset="0"/>
                      </a:rPr>
                      <a:t>2</a:t>
                    </a:r>
                    <a:r>
                      <a:rPr lang="en-US" sz="550">
                        <a:solidFill>
                          <a:srgbClr val="64D3FB"/>
                        </a:solidFill>
                        <a:latin typeface="Times New Roman Regular" panose="02020603050405020304" charset="0"/>
                        <a:cs typeface="Times New Roman Regular" panose="02020603050405020304" charset="0"/>
                      </a:rPr>
                      <a:t>O</a:t>
                    </a:r>
                    <a:endParaRPr lang="en-US" sz="550" baseline="30000">
                      <a:solidFill>
                        <a:srgbClr val="64D3FB"/>
                      </a:solidFill>
                      <a:latin typeface="Times New Roman Regular" panose="02020603050405020304" charset="0"/>
                      <a:cs typeface="Times New Roman Regular" panose="02020603050405020304" charset="0"/>
                    </a:endParaRPr>
                  </a:p>
                </p:txBody>
              </p:sp>
              <p:sp>
                <p:nvSpPr>
                  <p:cNvPr id="277" name="Curved Right Arrow 276"/>
                  <p:cNvSpPr/>
                  <p:nvPr/>
                </p:nvSpPr>
                <p:spPr>
                  <a:xfrm rot="11940000">
                    <a:off x="10321" y="4197"/>
                    <a:ext cx="248" cy="391"/>
                  </a:xfrm>
                  <a:prstGeom prst="curvedRightArrow">
                    <a:avLst/>
                  </a:prstGeom>
                  <a:solidFill>
                    <a:srgbClr val="F4746B"/>
                  </a:solidFill>
                  <a:ln>
                    <a:solidFill>
                      <a:srgbClr val="EE7169"/>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78" name="Text Box 277"/>
                  <p:cNvSpPr txBox="1"/>
                  <p:nvPr/>
                </p:nvSpPr>
                <p:spPr>
                  <a:xfrm>
                    <a:off x="9758" y="3996"/>
                    <a:ext cx="933" cy="146"/>
                  </a:xfrm>
                  <a:prstGeom prst="rect">
                    <a:avLst/>
                  </a:prstGeom>
                  <a:noFill/>
                </p:spPr>
                <p:txBody>
                  <a:bodyPr wrap="square" rtlCol="0">
                    <a:noAutofit/>
                  </a:bodyPr>
                  <a:lstStyle/>
                  <a:p>
                    <a:pPr algn="ctr"/>
                    <a:r>
                      <a:rPr lang="en-US" sz="550">
                        <a:solidFill>
                          <a:srgbClr val="F8796F"/>
                        </a:solidFill>
                        <a:latin typeface="Times New Roman Regular" panose="02020603050405020304" charset="0"/>
                        <a:cs typeface="Times New Roman Regular" panose="02020603050405020304" charset="0"/>
                      </a:rPr>
                      <a:t>NADH</a:t>
                    </a:r>
                  </a:p>
                </p:txBody>
              </p:sp>
              <p:sp>
                <p:nvSpPr>
                  <p:cNvPr id="279" name="Text Box 278"/>
                  <p:cNvSpPr txBox="1"/>
                  <p:nvPr/>
                </p:nvSpPr>
                <p:spPr>
                  <a:xfrm>
                    <a:off x="9703" y="4364"/>
                    <a:ext cx="720" cy="120"/>
                  </a:xfrm>
                  <a:prstGeom prst="rect">
                    <a:avLst/>
                  </a:prstGeom>
                  <a:noFill/>
                </p:spPr>
                <p:txBody>
                  <a:bodyPr wrap="square" rtlCol="0">
                    <a:noAutofit/>
                  </a:bodyPr>
                  <a:lstStyle/>
                  <a:p>
                    <a:pPr algn="ctr"/>
                    <a:r>
                      <a:rPr lang="en-US" sz="550">
                        <a:solidFill>
                          <a:srgbClr val="F8796F"/>
                        </a:solidFill>
                        <a:latin typeface="Times New Roman Regular" panose="02020603050405020304" charset="0"/>
                        <a:cs typeface="Times New Roman Regular" panose="02020603050405020304" charset="0"/>
                      </a:rPr>
                      <a:t>NAD</a:t>
                    </a:r>
                    <a:r>
                      <a:rPr lang="en-US" sz="550" baseline="30000">
                        <a:solidFill>
                          <a:srgbClr val="F8796F"/>
                        </a:solidFill>
                        <a:latin typeface="Times New Roman Regular" panose="02020603050405020304" charset="0"/>
                        <a:cs typeface="Times New Roman Regular" panose="02020603050405020304" charset="0"/>
                      </a:rPr>
                      <a:t>+</a:t>
                    </a:r>
                  </a:p>
                </p:txBody>
              </p:sp>
            </p:grpSp>
            <p:grpSp>
              <p:nvGrpSpPr>
                <p:cNvPr id="280" name="Group 279"/>
                <p:cNvGrpSpPr/>
                <p:nvPr/>
              </p:nvGrpSpPr>
              <p:grpSpPr>
                <a:xfrm>
                  <a:off x="11810" y="4541"/>
                  <a:ext cx="6659" cy="4224"/>
                  <a:chOff x="9703" y="3689"/>
                  <a:chExt cx="6659" cy="4224"/>
                </a:xfrm>
              </p:grpSpPr>
              <p:sp>
                <p:nvSpPr>
                  <p:cNvPr id="282" name="Curved Right Arrow 281"/>
                  <p:cNvSpPr/>
                  <p:nvPr/>
                </p:nvSpPr>
                <p:spPr>
                  <a:xfrm rot="1740000">
                    <a:off x="15265" y="5560"/>
                    <a:ext cx="248" cy="391"/>
                  </a:xfrm>
                  <a:prstGeom prst="curvedRightArrow">
                    <a:avLst/>
                  </a:prstGeom>
                  <a:solidFill>
                    <a:srgbClr val="E74949"/>
                  </a:solidFill>
                  <a:ln>
                    <a:solidFill>
                      <a:srgbClr val="E76E65"/>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84" name="Curved Right Arrow 283"/>
                  <p:cNvSpPr/>
                  <p:nvPr/>
                </p:nvSpPr>
                <p:spPr>
                  <a:xfrm rot="12840000" flipH="1">
                    <a:off x="10364" y="7228"/>
                    <a:ext cx="240" cy="397"/>
                  </a:xfrm>
                  <a:prstGeom prst="curvedRightArrow">
                    <a:avLst/>
                  </a:prstGeom>
                  <a:solidFill>
                    <a:srgbClr val="9C69E0"/>
                  </a:solidFill>
                  <a:ln>
                    <a:solidFill>
                      <a:srgbClr val="9967DC"/>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86" name="Text Box 285"/>
                  <p:cNvSpPr txBox="1"/>
                  <p:nvPr/>
                </p:nvSpPr>
                <p:spPr>
                  <a:xfrm rot="780000">
                    <a:off x="15545" y="5586"/>
                    <a:ext cx="817" cy="169"/>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a:t>
                    </a:r>
                    <a:r>
                      <a:rPr lang="en-US" sz="550" baseline="30000">
                        <a:solidFill>
                          <a:srgbClr val="EC7168"/>
                        </a:solidFill>
                        <a:latin typeface="Times New Roman Regular" panose="02020603050405020304" charset="0"/>
                        <a:cs typeface="Times New Roman Regular" panose="02020603050405020304" charset="0"/>
                      </a:rPr>
                      <a:t>+</a:t>
                    </a:r>
                  </a:p>
                </p:txBody>
              </p:sp>
              <p:sp>
                <p:nvSpPr>
                  <p:cNvPr id="287" name="Text Box 286"/>
                  <p:cNvSpPr txBox="1"/>
                  <p:nvPr/>
                </p:nvSpPr>
                <p:spPr>
                  <a:xfrm rot="21240000">
                    <a:off x="15417" y="3689"/>
                    <a:ext cx="854" cy="170"/>
                  </a:xfrm>
                  <a:prstGeom prst="rect">
                    <a:avLst/>
                  </a:prstGeom>
                  <a:noFill/>
                </p:spPr>
                <p:txBody>
                  <a:bodyPr wrap="square" rtlCol="0">
                    <a:noAutofit/>
                  </a:bodyPr>
                  <a:lstStyle/>
                  <a:p>
                    <a:pPr algn="ctr"/>
                    <a:r>
                      <a:rPr lang="en-US" sz="550">
                        <a:solidFill>
                          <a:srgbClr val="59BDE1"/>
                        </a:solidFill>
                        <a:latin typeface="Times New Roman Regular" panose="02020603050405020304" charset="0"/>
                        <a:cs typeface="Times New Roman Regular" panose="02020603050405020304" charset="0"/>
                      </a:rPr>
                      <a:t>H</a:t>
                    </a:r>
                    <a:r>
                      <a:rPr lang="en-US" sz="550" baseline="-25000">
                        <a:solidFill>
                          <a:srgbClr val="59BDE1"/>
                        </a:solidFill>
                        <a:latin typeface="Times New Roman Regular" panose="02020603050405020304" charset="0"/>
                        <a:cs typeface="Times New Roman Regular" panose="02020603050405020304" charset="0"/>
                      </a:rPr>
                      <a:t>2</a:t>
                    </a:r>
                    <a:r>
                      <a:rPr lang="en-US" sz="550">
                        <a:solidFill>
                          <a:srgbClr val="59BDE1"/>
                        </a:solidFill>
                        <a:latin typeface="Times New Roman Regular" panose="02020603050405020304" charset="0"/>
                        <a:cs typeface="Times New Roman Regular" panose="02020603050405020304" charset="0"/>
                      </a:rPr>
                      <a:t>O</a:t>
                    </a:r>
                    <a:endParaRPr lang="en-US" sz="550" baseline="30000">
                      <a:solidFill>
                        <a:srgbClr val="59BDE1"/>
                      </a:solidFill>
                      <a:latin typeface="Times New Roman Regular" panose="02020603050405020304" charset="0"/>
                      <a:cs typeface="Times New Roman Regular" panose="02020603050405020304" charset="0"/>
                    </a:endParaRPr>
                  </a:p>
                </p:txBody>
              </p:sp>
              <p:sp>
                <p:nvSpPr>
                  <p:cNvPr id="288" name="Text Box 287"/>
                  <p:cNvSpPr txBox="1"/>
                  <p:nvPr/>
                </p:nvSpPr>
                <p:spPr>
                  <a:xfrm rot="20820000">
                    <a:off x="10254" y="7595"/>
                    <a:ext cx="818" cy="318"/>
                  </a:xfrm>
                  <a:prstGeom prst="rect">
                    <a:avLst/>
                  </a:prstGeom>
                  <a:noFill/>
                </p:spPr>
                <p:txBody>
                  <a:bodyPr wrap="square" rtlCol="0">
                    <a:noAutofit/>
                  </a:bodyPr>
                  <a:lstStyle/>
                  <a:p>
                    <a:pPr algn="ctr"/>
                    <a:r>
                      <a:rPr lang="en-US" sz="550">
                        <a:solidFill>
                          <a:srgbClr val="9967DC"/>
                        </a:solidFill>
                        <a:latin typeface="Times New Roman Regular" panose="02020603050405020304" charset="0"/>
                        <a:cs typeface="Times New Roman Regular" panose="02020603050405020304" charset="0"/>
                      </a:rPr>
                      <a:t>FAD</a:t>
                    </a:r>
                    <a:endParaRPr lang="en-US" sz="550" baseline="30000">
                      <a:solidFill>
                        <a:srgbClr val="9967DC"/>
                      </a:solidFill>
                      <a:latin typeface="Times New Roman Regular" panose="02020603050405020304" charset="0"/>
                      <a:cs typeface="Times New Roman Regular" panose="02020603050405020304" charset="0"/>
                    </a:endParaRPr>
                  </a:p>
                </p:txBody>
              </p:sp>
              <p:sp>
                <p:nvSpPr>
                  <p:cNvPr id="292" name="Curved Right Arrow 291"/>
                  <p:cNvSpPr/>
                  <p:nvPr/>
                </p:nvSpPr>
                <p:spPr>
                  <a:xfrm rot="1740000">
                    <a:off x="15058" y="6686"/>
                    <a:ext cx="248" cy="391"/>
                  </a:xfrm>
                  <a:prstGeom prst="curvedRightArrow">
                    <a:avLst/>
                  </a:prstGeom>
                  <a:solidFill>
                    <a:srgbClr val="E74949"/>
                  </a:solidFill>
                  <a:ln>
                    <a:solidFill>
                      <a:srgbClr val="E76E65"/>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93" name="Text Box 292"/>
                  <p:cNvSpPr txBox="1"/>
                  <p:nvPr/>
                </p:nvSpPr>
                <p:spPr>
                  <a:xfrm rot="960000">
                    <a:off x="15082" y="7090"/>
                    <a:ext cx="933" cy="146"/>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NADH</a:t>
                    </a:r>
                  </a:p>
                </p:txBody>
              </p:sp>
              <p:sp>
                <p:nvSpPr>
                  <p:cNvPr id="294" name="Text Box 293"/>
                  <p:cNvSpPr txBox="1"/>
                  <p:nvPr/>
                </p:nvSpPr>
                <p:spPr>
                  <a:xfrm rot="780000">
                    <a:off x="15292" y="6733"/>
                    <a:ext cx="821" cy="154"/>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a:t>
                    </a:r>
                    <a:r>
                      <a:rPr lang="en-US" sz="550" baseline="30000">
                        <a:solidFill>
                          <a:srgbClr val="EC7168"/>
                        </a:solidFill>
                        <a:latin typeface="Times New Roman Regular" panose="02020603050405020304" charset="0"/>
                        <a:cs typeface="Times New Roman Regular" panose="02020603050405020304" charset="0"/>
                      </a:rPr>
                      <a:t>+</a:t>
                    </a:r>
                  </a:p>
                </p:txBody>
              </p:sp>
              <p:sp>
                <p:nvSpPr>
                  <p:cNvPr id="295" name="Curved Right Arrow 294"/>
                  <p:cNvSpPr/>
                  <p:nvPr/>
                </p:nvSpPr>
                <p:spPr>
                  <a:xfrm rot="12720000" flipH="1">
                    <a:off x="10228" y="5366"/>
                    <a:ext cx="242" cy="617"/>
                  </a:xfrm>
                  <a:prstGeom prst="curvedRightArrow">
                    <a:avLst/>
                  </a:prstGeom>
                  <a:solidFill>
                    <a:srgbClr val="5DC0E3"/>
                  </a:solidFill>
                  <a:ln>
                    <a:solidFill>
                      <a:srgbClr val="52B8E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96" name="Text Box 295"/>
                  <p:cNvSpPr txBox="1"/>
                  <p:nvPr/>
                </p:nvSpPr>
                <p:spPr>
                  <a:xfrm rot="21240000">
                    <a:off x="10010" y="5904"/>
                    <a:ext cx="854" cy="170"/>
                  </a:xfrm>
                  <a:prstGeom prst="rect">
                    <a:avLst/>
                  </a:prstGeom>
                  <a:noFill/>
                </p:spPr>
                <p:txBody>
                  <a:bodyPr wrap="square" rtlCol="0">
                    <a:noAutofit/>
                  </a:bodyPr>
                  <a:lstStyle/>
                  <a:p>
                    <a:pPr algn="ctr"/>
                    <a:r>
                      <a:rPr lang="en-US" sz="550">
                        <a:solidFill>
                          <a:srgbClr val="59BDE1"/>
                        </a:solidFill>
                        <a:latin typeface="Times New Roman Regular" panose="02020603050405020304" charset="0"/>
                        <a:cs typeface="Times New Roman Regular" panose="02020603050405020304" charset="0"/>
                      </a:rPr>
                      <a:t>H</a:t>
                    </a:r>
                    <a:r>
                      <a:rPr lang="en-US" sz="550" baseline="-25000">
                        <a:solidFill>
                          <a:srgbClr val="59BDE1"/>
                        </a:solidFill>
                        <a:latin typeface="Times New Roman Regular" panose="02020603050405020304" charset="0"/>
                        <a:cs typeface="Times New Roman Regular" panose="02020603050405020304" charset="0"/>
                      </a:rPr>
                      <a:t>2</a:t>
                    </a:r>
                    <a:r>
                      <a:rPr lang="en-US" sz="550">
                        <a:solidFill>
                          <a:srgbClr val="59BDE1"/>
                        </a:solidFill>
                        <a:latin typeface="Times New Roman Regular" panose="02020603050405020304" charset="0"/>
                        <a:cs typeface="Times New Roman Regular" panose="02020603050405020304" charset="0"/>
                      </a:rPr>
                      <a:t>O</a:t>
                    </a:r>
                    <a:endParaRPr lang="en-US" sz="550" baseline="30000">
                      <a:solidFill>
                        <a:srgbClr val="59BDE1"/>
                      </a:solidFill>
                      <a:latin typeface="Times New Roman Regular" panose="02020603050405020304" charset="0"/>
                      <a:cs typeface="Times New Roman Regular" panose="02020603050405020304" charset="0"/>
                    </a:endParaRPr>
                  </a:p>
                </p:txBody>
              </p:sp>
              <p:sp>
                <p:nvSpPr>
                  <p:cNvPr id="297" name="Curved Right Arrow 296"/>
                  <p:cNvSpPr/>
                  <p:nvPr/>
                </p:nvSpPr>
                <p:spPr>
                  <a:xfrm rot="11940000">
                    <a:off x="10321" y="4197"/>
                    <a:ext cx="248" cy="391"/>
                  </a:xfrm>
                  <a:prstGeom prst="curvedRightArrow">
                    <a:avLst/>
                  </a:prstGeom>
                  <a:solidFill>
                    <a:srgbClr val="E74949"/>
                  </a:solidFill>
                  <a:ln>
                    <a:solidFill>
                      <a:srgbClr val="E76E65"/>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98" name="Text Box 297"/>
                  <p:cNvSpPr txBox="1"/>
                  <p:nvPr/>
                </p:nvSpPr>
                <p:spPr>
                  <a:xfrm>
                    <a:off x="9758" y="3996"/>
                    <a:ext cx="933" cy="146"/>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NADH</a:t>
                    </a:r>
                  </a:p>
                </p:txBody>
              </p:sp>
              <p:sp>
                <p:nvSpPr>
                  <p:cNvPr id="299" name="Text Box 298"/>
                  <p:cNvSpPr txBox="1"/>
                  <p:nvPr/>
                </p:nvSpPr>
                <p:spPr>
                  <a:xfrm>
                    <a:off x="9703" y="4330"/>
                    <a:ext cx="720" cy="333"/>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a:t>
                    </a:r>
                    <a:r>
                      <a:rPr lang="en-US" sz="550" baseline="30000">
                        <a:solidFill>
                          <a:srgbClr val="EC7168"/>
                        </a:solidFill>
                        <a:latin typeface="Times New Roman Regular" panose="02020603050405020304" charset="0"/>
                        <a:cs typeface="Times New Roman Regular" panose="02020603050405020304" charset="0"/>
                      </a:rPr>
                      <a:t>+</a:t>
                    </a:r>
                  </a:p>
                </p:txBody>
              </p:sp>
              <p:sp>
                <p:nvSpPr>
                  <p:cNvPr id="281" name="Curved Right Arrow 280"/>
                  <p:cNvSpPr/>
                  <p:nvPr/>
                </p:nvSpPr>
                <p:spPr>
                  <a:xfrm rot="2520000" flipH="1">
                    <a:off x="15436" y="4058"/>
                    <a:ext cx="178" cy="544"/>
                  </a:xfrm>
                  <a:prstGeom prst="curvedRightArrow">
                    <a:avLst/>
                  </a:prstGeom>
                  <a:solidFill>
                    <a:srgbClr val="5DC0E3"/>
                  </a:solidFill>
                  <a:ln>
                    <a:solidFill>
                      <a:srgbClr val="52B8E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285" name="Text Box 284"/>
                  <p:cNvSpPr txBox="1"/>
                  <p:nvPr/>
                </p:nvSpPr>
                <p:spPr>
                  <a:xfrm rot="960000">
                    <a:off x="15327" y="5880"/>
                    <a:ext cx="909" cy="206"/>
                  </a:xfrm>
                  <a:prstGeom prst="rect">
                    <a:avLst/>
                  </a:prstGeom>
                  <a:noFill/>
                </p:spPr>
                <p:txBody>
                  <a:bodyPr wrap="square" rtlCol="0">
                    <a:noAutofit/>
                  </a:bodyPr>
                  <a:lstStyle/>
                  <a:p>
                    <a:pPr algn="ctr"/>
                    <a:r>
                      <a:rPr lang="en-US" sz="550">
                        <a:solidFill>
                          <a:srgbClr val="EC7168"/>
                        </a:solidFill>
                        <a:latin typeface="Times New Roman Regular" panose="02020603050405020304" charset="0"/>
                        <a:cs typeface="Times New Roman Regular" panose="02020603050405020304" charset="0"/>
                      </a:rPr>
                      <a:t>NADH</a:t>
                    </a:r>
                  </a:p>
                </p:txBody>
              </p:sp>
            </p:grpSp>
            <p:grpSp>
              <p:nvGrpSpPr>
                <p:cNvPr id="300" name="Group 299"/>
                <p:cNvGrpSpPr/>
                <p:nvPr/>
              </p:nvGrpSpPr>
              <p:grpSpPr>
                <a:xfrm>
                  <a:off x="11573" y="2236"/>
                  <a:ext cx="6539" cy="6242"/>
                  <a:chOff x="455" y="2136"/>
                  <a:chExt cx="6539" cy="6242"/>
                </a:xfrm>
              </p:grpSpPr>
              <p:cxnSp>
                <p:nvCxnSpPr>
                  <p:cNvPr id="387" name="Curved Connector 386"/>
                  <p:cNvCxnSpPr>
                    <a:stCxn id="363" idx="1"/>
                  </p:cNvCxnSpPr>
                  <p:nvPr/>
                </p:nvCxnSpPr>
                <p:spPr>
                  <a:xfrm rot="10800000" flipH="1" flipV="1">
                    <a:off x="1808" y="2653"/>
                    <a:ext cx="1409" cy="1697"/>
                  </a:xfrm>
                  <a:prstGeom prst="curvedConnector4">
                    <a:avLst>
                      <a:gd name="adj1" fmla="val -26464"/>
                      <a:gd name="adj2" fmla="val 57693"/>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11" name="Group 310"/>
                  <p:cNvGrpSpPr/>
                  <p:nvPr/>
                </p:nvGrpSpPr>
                <p:grpSpPr>
                  <a:xfrm>
                    <a:off x="1835" y="2721"/>
                    <a:ext cx="5159" cy="5658"/>
                    <a:chOff x="1165418" y="1727851"/>
                    <a:chExt cx="3276275" cy="3592600"/>
                  </a:xfrm>
                </p:grpSpPr>
                <p:sp>
                  <p:nvSpPr>
                    <p:cNvPr id="339" name="Rounded Rectangle 338"/>
                    <p:cNvSpPr/>
                    <p:nvPr/>
                  </p:nvSpPr>
                  <p:spPr>
                    <a:xfrm>
                      <a:off x="1608199" y="1727851"/>
                      <a:ext cx="1003825" cy="308925"/>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Acetyl CoA</a:t>
                      </a:r>
                    </a:p>
                  </p:txBody>
                </p:sp>
                <p:grpSp>
                  <p:nvGrpSpPr>
                    <p:cNvPr id="312" name="Group 311"/>
                    <p:cNvGrpSpPr/>
                    <p:nvPr/>
                  </p:nvGrpSpPr>
                  <p:grpSpPr>
                    <a:xfrm>
                      <a:off x="1165418" y="2426893"/>
                      <a:ext cx="3276275" cy="2893558"/>
                      <a:chOff x="6918294" y="2860566"/>
                      <a:chExt cx="3753347" cy="3866574"/>
                    </a:xfrm>
                  </p:grpSpPr>
                  <p:cxnSp>
                    <p:nvCxnSpPr>
                      <p:cNvPr id="332" name="Curved Connector 331"/>
                      <p:cNvCxnSpPr>
                        <a:stCxn id="318" idx="3"/>
                      </p:cNvCxnSpPr>
                      <p:nvPr/>
                    </p:nvCxnSpPr>
                    <p:spPr>
                      <a:xfrm flipH="1" flipV="1">
                        <a:off x="7353484" y="4999204"/>
                        <a:ext cx="875482" cy="635792"/>
                      </a:xfrm>
                      <a:prstGeom prst="curvedConnector5">
                        <a:avLst>
                          <a:gd name="adj1" fmla="val -29914"/>
                          <a:gd name="adj2" fmla="val 50914"/>
                          <a:gd name="adj3" fmla="val 129914"/>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6" name="Curved Connector 335"/>
                      <p:cNvCxnSpPr>
                        <a:stCxn id="316" idx="3"/>
                      </p:cNvCxnSpPr>
                      <p:nvPr/>
                    </p:nvCxnSpPr>
                    <p:spPr>
                      <a:xfrm flipH="1">
                        <a:off x="9771439" y="5578215"/>
                        <a:ext cx="705777" cy="756783"/>
                      </a:xfrm>
                      <a:prstGeom prst="curvedConnector4">
                        <a:avLst>
                          <a:gd name="adj1" fmla="val -37106"/>
                          <a:gd name="adj2" fmla="val 66904"/>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3" name="Curved Connector 332"/>
                      <p:cNvCxnSpPr>
                        <a:stCxn id="319" idx="2"/>
                      </p:cNvCxnSpPr>
                      <p:nvPr/>
                    </p:nvCxnSpPr>
                    <p:spPr>
                      <a:xfrm rot="5400000" flipH="1">
                        <a:off x="7354500" y="5986544"/>
                        <a:ext cx="891698" cy="577252"/>
                      </a:xfrm>
                      <a:prstGeom prst="curvedConnector4">
                        <a:avLst>
                          <a:gd name="adj1" fmla="val -34257"/>
                          <a:gd name="adj2" fmla="val 145368"/>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23" name="Curved Connector 322"/>
                      <p:cNvCxnSpPr>
                        <a:stCxn id="321" idx="3"/>
                      </p:cNvCxnSpPr>
                      <p:nvPr/>
                    </p:nvCxnSpPr>
                    <p:spPr>
                      <a:xfrm>
                        <a:off x="9269306" y="3066970"/>
                        <a:ext cx="374689" cy="987502"/>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13" name="Group 312"/>
                      <p:cNvGrpSpPr/>
                      <p:nvPr/>
                    </p:nvGrpSpPr>
                    <p:grpSpPr>
                      <a:xfrm>
                        <a:off x="6918294" y="2860566"/>
                        <a:ext cx="3753347" cy="3866574"/>
                        <a:chOff x="1332468" y="2314832"/>
                        <a:chExt cx="5605852" cy="3703684"/>
                      </a:xfrm>
                      <a:solidFill>
                        <a:srgbClr val="D3EEEB"/>
                      </a:solidFill>
                    </p:grpSpPr>
                    <p:sp>
                      <p:nvSpPr>
                        <p:cNvPr id="321" name="Rounded Rectangle 320"/>
                        <p:cNvSpPr/>
                        <p:nvPr/>
                      </p:nvSpPr>
                      <p:spPr>
                        <a:xfrm>
                          <a:off x="3126259" y="2314832"/>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rgbClr val="516380"/>
                              </a:solidFill>
                              <a:latin typeface="Times New Roman Bold" panose="02020603050405020304" charset="0"/>
                              <a:cs typeface="Times New Roman Bold" panose="02020603050405020304" charset="0"/>
                            </a:rPr>
                            <a:t>Citric acid</a:t>
                          </a:r>
                        </a:p>
                      </p:txBody>
                    </p:sp>
                    <p:sp>
                      <p:nvSpPr>
                        <p:cNvPr id="314" name="Rounded Rectangle 313"/>
                        <p:cNvSpPr/>
                        <p:nvPr/>
                      </p:nvSpPr>
                      <p:spPr>
                        <a:xfrm>
                          <a:off x="4775771" y="3013119"/>
                          <a:ext cx="1750283" cy="395244"/>
                        </a:xfrm>
                        <a:prstGeom prst="roundRect">
                          <a:avLst/>
                        </a:prstGeom>
                        <a:solidFill>
                          <a:srgbClr val="667CA0"/>
                        </a:solidFill>
                        <a:ln>
                          <a:solidFill>
                            <a:srgbClr val="5751B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Cis-aconitate</a:t>
                          </a:r>
                        </a:p>
                      </p:txBody>
                    </p:sp>
                    <p:sp>
                      <p:nvSpPr>
                        <p:cNvPr id="315" name="Rounded Rectangle 314"/>
                        <p:cNvSpPr/>
                        <p:nvPr/>
                      </p:nvSpPr>
                      <p:spPr>
                        <a:xfrm>
                          <a:off x="5220731" y="3933813"/>
                          <a:ext cx="1717589" cy="395417"/>
                        </a:xfrm>
                        <a:prstGeom prst="roundRect">
                          <a:avLst/>
                        </a:prstGeom>
                        <a:solidFill>
                          <a:srgbClr val="667CA0"/>
                        </a:solidFill>
                        <a:ln>
                          <a:solidFill>
                            <a:srgbClr val="5751B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err="1">
                              <a:solidFill>
                                <a:schemeClr val="tx2">
                                  <a:lumMod val="10000"/>
                                  <a:alpha val="25000"/>
                                </a:schemeClr>
                              </a:solidFill>
                              <a:latin typeface="Times New Roman Bold" panose="02020603050405020304" charset="0"/>
                              <a:cs typeface="Times New Roman Bold" panose="02020603050405020304" charset="0"/>
                            </a:rPr>
                            <a:t>Isocitric</a:t>
                          </a:r>
                          <a:r>
                            <a:rPr lang="en-GB" sz="800" b="1" dirty="0">
                              <a:solidFill>
                                <a:schemeClr val="tx2">
                                  <a:lumMod val="10000"/>
                                  <a:alpha val="25000"/>
                                </a:schemeClr>
                              </a:solidFill>
                              <a:latin typeface="Times New Roman Bold" panose="02020603050405020304" charset="0"/>
                              <a:cs typeface="Times New Roman Bold" panose="02020603050405020304" charset="0"/>
                            </a:rPr>
                            <a:t> acid</a:t>
                          </a:r>
                        </a:p>
                      </p:txBody>
                    </p:sp>
                    <p:sp>
                      <p:nvSpPr>
                        <p:cNvPr id="316" name="Rounded Rectangle 315"/>
                        <p:cNvSpPr/>
                        <p:nvPr/>
                      </p:nvSpPr>
                      <p:spPr>
                        <a:xfrm>
                          <a:off x="4775884" y="4672915"/>
                          <a:ext cx="1872052" cy="490154"/>
                        </a:xfrm>
                        <a:prstGeom prst="roundRect">
                          <a:avLst/>
                        </a:prstGeom>
                        <a:solidFill>
                          <a:srgbClr val="667CA0"/>
                        </a:solidFill>
                        <a:ln>
                          <a:solidFill>
                            <a:srgbClr val="5751B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l-GR" sz="800" b="1" dirty="0">
                              <a:solidFill>
                                <a:srgbClr val="516380"/>
                              </a:solidFill>
                              <a:latin typeface="Times New Roman Bold" panose="02020603050405020304" charset="0"/>
                              <a:cs typeface="Times New Roman Bold" panose="02020603050405020304" charset="0"/>
                            </a:rPr>
                            <a:t>α-</a:t>
                          </a:r>
                          <a:r>
                            <a:rPr lang="en-GB" sz="800" b="1" dirty="0">
                              <a:solidFill>
                                <a:srgbClr val="516380"/>
                              </a:solidFill>
                              <a:latin typeface="Times New Roman Bold" panose="02020603050405020304" charset="0"/>
                              <a:cs typeface="Times New Roman Bold" panose="02020603050405020304" charset="0"/>
                            </a:rPr>
                            <a:t>Ketoglutaric acid</a:t>
                          </a:r>
                        </a:p>
                      </p:txBody>
                    </p:sp>
                    <p:sp>
                      <p:nvSpPr>
                        <p:cNvPr id="317" name="Rounded Rectangle 316"/>
                        <p:cNvSpPr/>
                        <p:nvPr/>
                      </p:nvSpPr>
                      <p:spPr>
                        <a:xfrm>
                          <a:off x="4144274" y="5623099"/>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Succinyl CoA</a:t>
                          </a:r>
                        </a:p>
                      </p:txBody>
                    </p:sp>
                    <p:sp>
                      <p:nvSpPr>
                        <p:cNvPr id="318" name="Rounded Rectangle 317"/>
                        <p:cNvSpPr/>
                        <p:nvPr/>
                      </p:nvSpPr>
                      <p:spPr>
                        <a:xfrm>
                          <a:off x="1571367" y="4774671"/>
                          <a:ext cx="1717589" cy="395417"/>
                        </a:xfrm>
                        <a:prstGeom prst="roundRect">
                          <a:avLst/>
                        </a:prstGeom>
                        <a:solidFill>
                          <a:srgbClr val="667CA0"/>
                        </a:solidFill>
                        <a:ln>
                          <a:solidFill>
                            <a:srgbClr val="5751B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Fumarate</a:t>
                          </a:r>
                        </a:p>
                      </p:txBody>
                    </p:sp>
                    <p:sp>
                      <p:nvSpPr>
                        <p:cNvPr id="319" name="Rounded Rectangle 318"/>
                        <p:cNvSpPr/>
                        <p:nvPr/>
                      </p:nvSpPr>
                      <p:spPr>
                        <a:xfrm>
                          <a:off x="2222156" y="5617236"/>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Succinate</a:t>
                          </a:r>
                        </a:p>
                      </p:txBody>
                    </p:sp>
                    <p:sp>
                      <p:nvSpPr>
                        <p:cNvPr id="320" name="Rounded Rectangle 319"/>
                        <p:cNvSpPr/>
                        <p:nvPr/>
                      </p:nvSpPr>
                      <p:spPr>
                        <a:xfrm>
                          <a:off x="1571367" y="3076833"/>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Oxaloacetate</a:t>
                          </a:r>
                        </a:p>
                      </p:txBody>
                    </p:sp>
                    <p:sp>
                      <p:nvSpPr>
                        <p:cNvPr id="322" name="Rounded Rectangle 321"/>
                        <p:cNvSpPr/>
                        <p:nvPr/>
                      </p:nvSpPr>
                      <p:spPr>
                        <a:xfrm>
                          <a:off x="1332468" y="3927391"/>
                          <a:ext cx="1717589" cy="395417"/>
                        </a:xfrm>
                        <a:prstGeom prst="roundRect">
                          <a:avLst/>
                        </a:prstGeom>
                        <a:solidFill>
                          <a:srgbClr val="667CA0"/>
                        </a:solidFill>
                        <a:ln>
                          <a:solidFill>
                            <a:schemeClr val="accent1">
                              <a:alpha val="50291"/>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b="1" dirty="0">
                              <a:solidFill>
                                <a:schemeClr val="tx2">
                                  <a:lumMod val="10000"/>
                                  <a:alpha val="25000"/>
                                </a:schemeClr>
                              </a:solidFill>
                              <a:latin typeface="Times New Roman Bold" panose="02020603050405020304" charset="0"/>
                              <a:cs typeface="Times New Roman Bold" panose="02020603050405020304" charset="0"/>
                            </a:rPr>
                            <a:t>Malate</a:t>
                          </a:r>
                        </a:p>
                      </p:txBody>
                    </p:sp>
                  </p:grpSp>
                  <p:cxnSp>
                    <p:nvCxnSpPr>
                      <p:cNvPr id="324" name="Curved Connector 323"/>
                      <p:cNvCxnSpPr>
                        <a:stCxn id="320" idx="3"/>
                      </p:cNvCxnSpPr>
                      <p:nvPr/>
                    </p:nvCxnSpPr>
                    <p:spPr>
                      <a:xfrm flipV="1">
                        <a:off x="8228243" y="3366663"/>
                        <a:ext cx="318099" cy="495821"/>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1" name="Curved Connector 330"/>
                      <p:cNvCxnSpPr>
                        <a:stCxn id="322" idx="3"/>
                      </p:cNvCxnSpPr>
                      <p:nvPr/>
                    </p:nvCxnSpPr>
                    <p:spPr>
                      <a:xfrm flipH="1" flipV="1">
                        <a:off x="7511723" y="4117370"/>
                        <a:ext cx="556567" cy="633080"/>
                      </a:xfrm>
                      <a:prstGeom prst="curvedConnector5">
                        <a:avLst>
                          <a:gd name="adj1" fmla="val -47054"/>
                          <a:gd name="adj2" fmla="val 50918"/>
                          <a:gd name="adj3" fmla="val 147054"/>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7" name="Curved Connector 336"/>
                      <p:cNvCxnSpPr>
                        <a:stCxn id="315" idx="3"/>
                      </p:cNvCxnSpPr>
                      <p:nvPr/>
                    </p:nvCxnSpPr>
                    <p:spPr>
                      <a:xfrm flipH="1">
                        <a:off x="9643995" y="4757155"/>
                        <a:ext cx="1027646" cy="979309"/>
                      </a:xfrm>
                      <a:prstGeom prst="curvedConnector5">
                        <a:avLst>
                          <a:gd name="adj1" fmla="val -25484"/>
                          <a:gd name="adj2" fmla="val 48211"/>
                          <a:gd name="adj3" fmla="val 125484"/>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38" name="Curved Connector 337"/>
                      <p:cNvCxnSpPr>
                        <a:stCxn id="314" idx="3"/>
                      </p:cNvCxnSpPr>
                      <p:nvPr/>
                    </p:nvCxnSpPr>
                    <p:spPr>
                      <a:xfrm flipH="1">
                        <a:off x="9962420" y="3796540"/>
                        <a:ext cx="433803" cy="1165818"/>
                      </a:xfrm>
                      <a:prstGeom prst="curvedConnector5">
                        <a:avLst>
                          <a:gd name="adj1" fmla="val -60370"/>
                          <a:gd name="adj2" fmla="val 50498"/>
                          <a:gd name="adj3" fmla="val 16037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grpSp>
              <p:grpSp>
                <p:nvGrpSpPr>
                  <p:cNvPr id="340" name="Group 339"/>
                  <p:cNvGrpSpPr/>
                  <p:nvPr/>
                </p:nvGrpSpPr>
                <p:grpSpPr>
                  <a:xfrm>
                    <a:off x="1144" y="2394"/>
                    <a:ext cx="5191" cy="5977"/>
                    <a:chOff x="726311" y="1519941"/>
                    <a:chExt cx="3296281" cy="3795623"/>
                  </a:xfrm>
                </p:grpSpPr>
                <p:grpSp>
                  <p:nvGrpSpPr>
                    <p:cNvPr id="341" name="Group 340"/>
                    <p:cNvGrpSpPr/>
                    <p:nvPr/>
                  </p:nvGrpSpPr>
                  <p:grpSpPr>
                    <a:xfrm>
                      <a:off x="726311" y="2206554"/>
                      <a:ext cx="3296281" cy="3109010"/>
                      <a:chOff x="4460049" y="2265311"/>
                      <a:chExt cx="4410636" cy="3878003"/>
                    </a:xfrm>
                  </p:grpSpPr>
                  <p:cxnSp>
                    <p:nvCxnSpPr>
                      <p:cNvPr id="354" name="Curved Connector 353"/>
                      <p:cNvCxnSpPr>
                        <a:stCxn id="343" idx="3"/>
                        <a:endCxn id="317" idx="0"/>
                      </p:cNvCxnSpPr>
                      <p:nvPr/>
                    </p:nvCxnSpPr>
                    <p:spPr>
                      <a:xfrm flipH="1">
                        <a:off x="7917386" y="4983193"/>
                        <a:ext cx="843136" cy="823845"/>
                      </a:xfrm>
                      <a:prstGeom prst="curvedConnector4">
                        <a:avLst>
                          <a:gd name="adj1" fmla="val -37612"/>
                          <a:gd name="adj2" fmla="val 65508"/>
                        </a:avLst>
                      </a:prstGeom>
                      <a:solidFill>
                        <a:srgbClr val="E1EEFC">
                          <a:alpha val="26000"/>
                        </a:srgbClr>
                      </a:solidFill>
                      <a:ln>
                        <a:solidFill>
                          <a:schemeClr val="accent1">
                            <a:alpha val="50291"/>
                          </a:schemeClr>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61" name="Curved Connector 360"/>
                      <p:cNvCxnSpPr>
                        <a:stCxn id="349" idx="2"/>
                        <a:endCxn id="318" idx="1"/>
                      </p:cNvCxnSpPr>
                      <p:nvPr/>
                    </p:nvCxnSpPr>
                    <p:spPr>
                      <a:xfrm rot="5400000" flipH="1">
                        <a:off x="5091831" y="5272248"/>
                        <a:ext cx="915016" cy="630240"/>
                      </a:xfrm>
                      <a:prstGeom prst="curvedConnector4">
                        <a:avLst>
                          <a:gd name="adj1" fmla="val -27031"/>
                          <a:gd name="adj2" fmla="val 158865"/>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55" name="Curved Connector 354"/>
                      <p:cNvCxnSpPr>
                        <a:stCxn id="347" idx="3"/>
                        <a:endCxn id="322" idx="1"/>
                      </p:cNvCxnSpPr>
                      <p:nvPr/>
                    </p:nvCxnSpPr>
                    <p:spPr>
                      <a:xfrm flipH="1" flipV="1">
                        <a:off x="5047602" y="4304266"/>
                        <a:ext cx="995411" cy="691592"/>
                      </a:xfrm>
                      <a:prstGeom prst="curvedConnector5">
                        <a:avLst>
                          <a:gd name="adj1" fmla="val -30729"/>
                          <a:gd name="adj2" fmla="val 50993"/>
                          <a:gd name="adj3" fmla="val 130729"/>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57" name="Curved Connector 356"/>
                      <p:cNvCxnSpPr>
                        <a:stCxn id="353" idx="3"/>
                        <a:endCxn id="320" idx="1"/>
                      </p:cNvCxnSpPr>
                      <p:nvPr/>
                    </p:nvCxnSpPr>
                    <p:spPr>
                      <a:xfrm flipH="1" flipV="1">
                        <a:off x="5234426" y="3475393"/>
                        <a:ext cx="615298" cy="679802"/>
                      </a:xfrm>
                      <a:prstGeom prst="curvedConnector5">
                        <a:avLst>
                          <a:gd name="adj1" fmla="val -49713"/>
                          <a:gd name="adj2" fmla="val 51010"/>
                          <a:gd name="adj3" fmla="val 149713"/>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62" name="Curved Connector 361"/>
                      <p:cNvCxnSpPr>
                        <a:stCxn id="344" idx="3"/>
                        <a:endCxn id="319" idx="2"/>
                      </p:cNvCxnSpPr>
                      <p:nvPr/>
                    </p:nvCxnSpPr>
                    <p:spPr>
                      <a:xfrm flipH="1">
                        <a:off x="6414441" y="5823554"/>
                        <a:ext cx="1681204" cy="319760"/>
                      </a:xfrm>
                      <a:prstGeom prst="curvedConnector4">
                        <a:avLst>
                          <a:gd name="adj1" fmla="val -18863"/>
                          <a:gd name="adj2" fmla="val 177455"/>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60" name="Curved Connector 359"/>
                      <p:cNvCxnSpPr>
                        <a:stCxn id="350" idx="3"/>
                        <a:endCxn id="316" idx="1"/>
                      </p:cNvCxnSpPr>
                      <p:nvPr/>
                    </p:nvCxnSpPr>
                    <p:spPr>
                      <a:xfrm flipH="1">
                        <a:off x="7740409" y="4142297"/>
                        <a:ext cx="1130276" cy="934647"/>
                      </a:xfrm>
                      <a:prstGeom prst="curvedConnector5">
                        <a:avLst>
                          <a:gd name="adj1" fmla="val -27063"/>
                          <a:gd name="adj2" fmla="val 48265"/>
                          <a:gd name="adj3" fmla="val 127063"/>
                        </a:avLst>
                      </a:prstGeom>
                      <a:solidFill>
                        <a:scrgbClr r="0" g="0" b="0">
                          <a:alpha val="50096"/>
                        </a:scrgbClr>
                      </a:solidFill>
                      <a:ln>
                        <a:solidFill>
                          <a:schemeClr val="accent1">
                            <a:alpha val="50291"/>
                          </a:schemeClr>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59" name="Curved Connector 358"/>
                      <p:cNvCxnSpPr>
                        <a:stCxn id="352" idx="3"/>
                        <a:endCxn id="314" idx="1"/>
                      </p:cNvCxnSpPr>
                      <p:nvPr/>
                    </p:nvCxnSpPr>
                    <p:spPr>
                      <a:xfrm>
                        <a:off x="7301508" y="2472020"/>
                        <a:ext cx="438465" cy="941442"/>
                      </a:xfrm>
                      <a:prstGeom prst="curvedConnector3">
                        <a:avLst>
                          <a:gd name="adj1" fmla="val 50167"/>
                        </a:avLst>
                      </a:prstGeom>
                      <a:solidFill>
                        <a:srgbClr val="E1EEFC">
                          <a:alpha val="26000"/>
                        </a:srgbClr>
                      </a:solidFill>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58" name="Curved Connector 357"/>
                      <p:cNvCxnSpPr>
                        <a:stCxn id="348" idx="3"/>
                        <a:endCxn id="315" idx="1"/>
                      </p:cNvCxnSpPr>
                      <p:nvPr/>
                    </p:nvCxnSpPr>
                    <p:spPr>
                      <a:xfrm flipH="1">
                        <a:off x="8088287" y="3200577"/>
                        <a:ext cx="547452" cy="1109947"/>
                      </a:xfrm>
                      <a:prstGeom prst="curvedConnector5">
                        <a:avLst>
                          <a:gd name="adj1" fmla="val -55874"/>
                          <a:gd name="adj2" fmla="val 50619"/>
                          <a:gd name="adj3" fmla="val 155874"/>
                        </a:avLst>
                      </a:prstGeom>
                      <a:solidFill>
                        <a:scrgbClr r="0" g="0" b="0">
                          <a:alpha val="50096"/>
                        </a:scrgbClr>
                      </a:solidFill>
                      <a:ln>
                        <a:solidFill>
                          <a:srgbClr val="5751B1">
                            <a:alpha val="50291"/>
                          </a:srgbClr>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42" name="Group 341"/>
                      <p:cNvGrpSpPr/>
                      <p:nvPr/>
                    </p:nvGrpSpPr>
                    <p:grpSpPr>
                      <a:xfrm>
                        <a:off x="4460049" y="2265311"/>
                        <a:ext cx="4410636" cy="3779643"/>
                        <a:chOff x="1332468" y="2314832"/>
                        <a:chExt cx="5451390" cy="3620415"/>
                      </a:xfrm>
                    </p:grpSpPr>
                    <p:sp>
                      <p:nvSpPr>
                        <p:cNvPr id="343" name="Rounded Rectangle 342"/>
                        <p:cNvSpPr/>
                        <p:nvPr/>
                      </p:nvSpPr>
                      <p:spPr>
                        <a:xfrm>
                          <a:off x="4775884" y="4672915"/>
                          <a:ext cx="1872052" cy="490154"/>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l-GR" sz="800" dirty="0">
                              <a:solidFill>
                                <a:srgbClr val="0B2C5C">
                                  <a:alpha val="49015"/>
                                </a:srgbClr>
                              </a:solidFill>
                              <a:latin typeface="Times New Roman Regular" panose="02020603050405020304" charset="0"/>
                              <a:cs typeface="Times New Roman Regular" panose="02020603050405020304" charset="0"/>
                            </a:rPr>
                            <a:t>α-</a:t>
                          </a:r>
                          <a:r>
                            <a:rPr lang="en-GB" sz="800" dirty="0">
                              <a:solidFill>
                                <a:srgbClr val="0B2C5C">
                                  <a:alpha val="49015"/>
                                </a:srgbClr>
                              </a:solidFill>
                              <a:latin typeface="Times New Roman Regular" panose="02020603050405020304" charset="0"/>
                              <a:cs typeface="Times New Roman Regular" panose="02020603050405020304" charset="0"/>
                            </a:rPr>
                            <a:t>Ketoglutaric acid</a:t>
                          </a:r>
                        </a:p>
                      </p:txBody>
                    </p:sp>
                    <p:sp>
                      <p:nvSpPr>
                        <p:cNvPr id="344" name="Rounded Rectangle 343"/>
                        <p:cNvSpPr/>
                        <p:nvPr/>
                      </p:nvSpPr>
                      <p:spPr>
                        <a:xfrm>
                          <a:off x="4108620" y="5525531"/>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Succinyl CoA</a:t>
                          </a:r>
                        </a:p>
                      </p:txBody>
                    </p:sp>
                    <p:sp>
                      <p:nvSpPr>
                        <p:cNvPr id="347" name="Rounded Rectangle 346"/>
                        <p:cNvSpPr/>
                        <p:nvPr/>
                      </p:nvSpPr>
                      <p:spPr>
                        <a:xfrm>
                          <a:off x="1571367" y="4732639"/>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Fumarate</a:t>
                          </a:r>
                        </a:p>
                      </p:txBody>
                    </p:sp>
                    <p:sp>
                      <p:nvSpPr>
                        <p:cNvPr id="348" name="Rounded Rectangle 347"/>
                        <p:cNvSpPr/>
                        <p:nvPr/>
                      </p:nvSpPr>
                      <p:spPr>
                        <a:xfrm>
                          <a:off x="4775884" y="3012988"/>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Cis-aconitate</a:t>
                          </a:r>
                        </a:p>
                      </p:txBody>
                    </p:sp>
                    <p:sp>
                      <p:nvSpPr>
                        <p:cNvPr id="349" name="Rounded Rectangle 348"/>
                        <p:cNvSpPr/>
                        <p:nvPr/>
                      </p:nvSpPr>
                      <p:spPr>
                        <a:xfrm>
                          <a:off x="2222105" y="5539729"/>
                          <a:ext cx="1690519" cy="395518"/>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Succinate</a:t>
                          </a:r>
                        </a:p>
                      </p:txBody>
                    </p:sp>
                    <p:sp>
                      <p:nvSpPr>
                        <p:cNvPr id="350" name="Rounded Rectangle 349"/>
                        <p:cNvSpPr/>
                        <p:nvPr/>
                      </p:nvSpPr>
                      <p:spPr>
                        <a:xfrm>
                          <a:off x="5066269" y="3915036"/>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err="1">
                              <a:solidFill>
                                <a:srgbClr val="0B2C5C">
                                  <a:alpha val="49015"/>
                                </a:srgbClr>
                              </a:solidFill>
                              <a:latin typeface="Times New Roman Regular" panose="02020603050405020304" charset="0"/>
                              <a:cs typeface="Times New Roman Regular" panose="02020603050405020304" charset="0"/>
                            </a:rPr>
                            <a:t>Isocitric</a:t>
                          </a:r>
                          <a:r>
                            <a:rPr lang="en-GB" sz="800" dirty="0">
                              <a:solidFill>
                                <a:srgbClr val="0B2C5C">
                                  <a:alpha val="49015"/>
                                </a:srgbClr>
                              </a:solidFill>
                              <a:latin typeface="Times New Roman Regular" panose="02020603050405020304" charset="0"/>
                              <a:cs typeface="Times New Roman Regular" panose="02020603050405020304" charset="0"/>
                            </a:rPr>
                            <a:t> acid</a:t>
                          </a:r>
                        </a:p>
                      </p:txBody>
                    </p:sp>
                    <p:sp>
                      <p:nvSpPr>
                        <p:cNvPr id="351" name="Rounded Rectangle 350"/>
                        <p:cNvSpPr/>
                        <p:nvPr/>
                      </p:nvSpPr>
                      <p:spPr>
                        <a:xfrm>
                          <a:off x="1571367" y="3076833"/>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Oxaloacetate</a:t>
                          </a:r>
                        </a:p>
                      </p:txBody>
                    </p:sp>
                    <p:sp>
                      <p:nvSpPr>
                        <p:cNvPr id="352" name="Rounded Rectangle 351"/>
                        <p:cNvSpPr/>
                        <p:nvPr/>
                      </p:nvSpPr>
                      <p:spPr>
                        <a:xfrm>
                          <a:off x="3126259" y="2314832"/>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Citric acid</a:t>
                          </a:r>
                        </a:p>
                      </p:txBody>
                    </p:sp>
                    <p:sp>
                      <p:nvSpPr>
                        <p:cNvPr id="353" name="Rounded Rectangle 352"/>
                        <p:cNvSpPr/>
                        <p:nvPr/>
                      </p:nvSpPr>
                      <p:spPr>
                        <a:xfrm>
                          <a:off x="1332468" y="3927391"/>
                          <a:ext cx="1717589" cy="395417"/>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Malate</a:t>
                          </a:r>
                        </a:p>
                      </p:txBody>
                    </p:sp>
                  </p:grpSp>
                  <p:cxnSp>
                    <p:nvCxnSpPr>
                      <p:cNvPr id="356" name="Curved Connector 355"/>
                      <p:cNvCxnSpPr>
                        <a:stCxn id="351" idx="3"/>
                        <a:endCxn id="321" idx="1"/>
                      </p:cNvCxnSpPr>
                      <p:nvPr/>
                    </p:nvCxnSpPr>
                    <p:spPr>
                      <a:xfrm flipV="1">
                        <a:off x="6043014" y="2732818"/>
                        <a:ext cx="407362" cy="534412"/>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sp>
                  <p:nvSpPr>
                    <p:cNvPr id="363" name="Rounded Rectangle 362"/>
                    <p:cNvSpPr/>
                    <p:nvPr/>
                  </p:nvSpPr>
                  <p:spPr>
                    <a:xfrm>
                      <a:off x="1148044" y="1519941"/>
                      <a:ext cx="1038571" cy="330949"/>
                    </a:xfrm>
                    <a:prstGeom prst="roundRect">
                      <a:avLst/>
                    </a:prstGeom>
                    <a:solidFill>
                      <a:srgbClr val="FFFFF1">
                        <a:alpha val="59000"/>
                      </a:srgbClr>
                    </a:solidFill>
                    <a:ln>
                      <a:solidFill>
                        <a:schemeClr val="accent1">
                          <a:alpha val="50227"/>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alpha val="49015"/>
                            </a:srgbClr>
                          </a:solidFill>
                          <a:latin typeface="Times New Roman Regular" panose="02020603050405020304" charset="0"/>
                          <a:cs typeface="Times New Roman Regular" panose="02020603050405020304" charset="0"/>
                        </a:rPr>
                        <a:t>Acetyl CoA</a:t>
                      </a:r>
                    </a:p>
                  </p:txBody>
                </p:sp>
              </p:grpSp>
              <p:cxnSp>
                <p:nvCxnSpPr>
                  <p:cNvPr id="388" name="Curved Connector 387"/>
                  <p:cNvCxnSpPr>
                    <a:stCxn id="386" idx="1"/>
                  </p:cNvCxnSpPr>
                  <p:nvPr/>
                </p:nvCxnSpPr>
                <p:spPr>
                  <a:xfrm rot="10800000" flipH="1" flipV="1">
                    <a:off x="1231" y="2394"/>
                    <a:ext cx="1324" cy="1667"/>
                  </a:xfrm>
                  <a:prstGeom prst="curvedConnector4">
                    <a:avLst>
                      <a:gd name="adj1" fmla="val -28153"/>
                      <a:gd name="adj2" fmla="val 57761"/>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64" name="Curved Connector 363"/>
                  <p:cNvCxnSpPr>
                    <a:stCxn id="339" idx="1"/>
                  </p:cNvCxnSpPr>
                  <p:nvPr/>
                </p:nvCxnSpPr>
                <p:spPr>
                  <a:xfrm rot="10800000" flipH="1" flipV="1">
                    <a:off x="2531" y="2963"/>
                    <a:ext cx="1284" cy="1890"/>
                  </a:xfrm>
                  <a:prstGeom prst="curvedConnector4">
                    <a:avLst>
                      <a:gd name="adj1" fmla="val -29047"/>
                      <a:gd name="adj2" fmla="val 56446"/>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65" name="Group 364"/>
                  <p:cNvGrpSpPr/>
                  <p:nvPr/>
                </p:nvGrpSpPr>
                <p:grpSpPr>
                  <a:xfrm>
                    <a:off x="455" y="2136"/>
                    <a:ext cx="5112" cy="6111"/>
                    <a:chOff x="289164" y="1356323"/>
                    <a:chExt cx="3246120" cy="3880276"/>
                  </a:xfrm>
                </p:grpSpPr>
                <p:grpSp>
                  <p:nvGrpSpPr>
                    <p:cNvPr id="366" name="Group 365"/>
                    <p:cNvGrpSpPr/>
                    <p:nvPr/>
                  </p:nvGrpSpPr>
                  <p:grpSpPr>
                    <a:xfrm>
                      <a:off x="289164" y="2058170"/>
                      <a:ext cx="3246120" cy="3178429"/>
                      <a:chOff x="824231" y="1806554"/>
                      <a:chExt cx="4716195" cy="4048382"/>
                    </a:xfrm>
                  </p:grpSpPr>
                  <p:cxnSp>
                    <p:nvCxnSpPr>
                      <p:cNvPr id="385" name="Curved Connector 384"/>
                      <p:cNvCxnSpPr>
                        <a:stCxn id="374" idx="3"/>
                        <a:endCxn id="352" idx="1"/>
                      </p:cNvCxnSpPr>
                      <p:nvPr/>
                    </p:nvCxnSpPr>
                    <p:spPr>
                      <a:xfrm flipV="1">
                        <a:off x="2516860" y="2206318"/>
                        <a:ext cx="518344" cy="614334"/>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80" name="Curved Connector 379"/>
                      <p:cNvCxnSpPr>
                        <a:stCxn id="368" idx="3"/>
                        <a:endCxn id="344" idx="0"/>
                      </p:cNvCxnSpPr>
                      <p:nvPr/>
                    </p:nvCxnSpPr>
                    <p:spPr>
                      <a:xfrm flipH="1">
                        <a:off x="4652668" y="4557240"/>
                        <a:ext cx="770167" cy="861059"/>
                      </a:xfrm>
                      <a:prstGeom prst="curvedConnector4">
                        <a:avLst>
                          <a:gd name="adj1" fmla="val -43124"/>
                          <a:gd name="adj2" fmla="val 65038"/>
                        </a:avLst>
                      </a:prstGeom>
                      <a:solidFill>
                        <a:srgbClr val="FFFEDD">
                          <a:alpha val="50155"/>
                        </a:srgbClr>
                      </a:solidFill>
                      <a:ln>
                        <a:solidFill>
                          <a:schemeClr val="accent1">
                            <a:alpha val="50227"/>
                          </a:schemeClr>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82" name="Curved Connector 381"/>
                      <p:cNvCxnSpPr>
                        <a:stCxn id="369" idx="3"/>
                        <a:endCxn id="353" idx="1"/>
                      </p:cNvCxnSpPr>
                      <p:nvPr/>
                    </p:nvCxnSpPr>
                    <p:spPr>
                      <a:xfrm flipH="1" flipV="1">
                        <a:off x="1459349" y="3925377"/>
                        <a:ext cx="1057510" cy="644918"/>
                      </a:xfrm>
                      <a:prstGeom prst="curvedConnector5">
                        <a:avLst>
                          <a:gd name="adj1" fmla="val -31406"/>
                          <a:gd name="adj2" fmla="val 49856"/>
                          <a:gd name="adj3" fmla="val 131406"/>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77" name="Curved Connector 376"/>
                      <p:cNvCxnSpPr>
                        <a:stCxn id="375" idx="3"/>
                        <a:endCxn id="348" idx="1"/>
                      </p:cNvCxnSpPr>
                      <p:nvPr/>
                    </p:nvCxnSpPr>
                    <p:spPr>
                      <a:xfrm>
                        <a:off x="3862053" y="2015467"/>
                        <a:ext cx="622353" cy="935116"/>
                      </a:xfrm>
                      <a:prstGeom prst="curvedConnector3">
                        <a:avLst>
                          <a:gd name="adj1" fmla="val 5000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79" name="Curved Connector 378"/>
                      <p:cNvCxnSpPr>
                        <a:stCxn id="370" idx="3"/>
                        <a:endCxn id="350" idx="1"/>
                      </p:cNvCxnSpPr>
                      <p:nvPr/>
                    </p:nvCxnSpPr>
                    <p:spPr>
                      <a:xfrm flipH="1">
                        <a:off x="4739512" y="2753189"/>
                        <a:ext cx="549692" cy="1159019"/>
                      </a:xfrm>
                      <a:prstGeom prst="curvedConnector5">
                        <a:avLst>
                          <a:gd name="adj1" fmla="val -60420"/>
                          <a:gd name="adj2" fmla="val 49920"/>
                          <a:gd name="adj3" fmla="val 160420"/>
                        </a:avLst>
                      </a:prstGeom>
                      <a:solidFill>
                        <a:srgbClr val="FFFEDD">
                          <a:alpha val="50155"/>
                        </a:srgbClr>
                      </a:solidFill>
                      <a:ln>
                        <a:solidFill>
                          <a:schemeClr val="accent1">
                            <a:alpha val="50227"/>
                          </a:schemeClr>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81" name="Curved Connector 380"/>
                      <p:cNvCxnSpPr>
                        <a:stCxn id="376" idx="3"/>
                        <a:endCxn id="351" idx="1"/>
                      </p:cNvCxnSpPr>
                      <p:nvPr/>
                    </p:nvCxnSpPr>
                    <p:spPr>
                      <a:xfrm flipH="1" flipV="1">
                        <a:off x="1669368" y="3018822"/>
                        <a:ext cx="641202" cy="700933"/>
                      </a:xfrm>
                      <a:prstGeom prst="curvedConnector5">
                        <a:avLst>
                          <a:gd name="adj1" fmla="val -53693"/>
                          <a:gd name="adj2" fmla="val 49860"/>
                          <a:gd name="adj3" fmla="val 153603"/>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78" name="Curved Connector 377"/>
                      <p:cNvCxnSpPr>
                        <a:stCxn id="373" idx="3"/>
                        <a:endCxn id="343" idx="1"/>
                      </p:cNvCxnSpPr>
                      <p:nvPr/>
                    </p:nvCxnSpPr>
                    <p:spPr>
                      <a:xfrm flipH="1">
                        <a:off x="4484406" y="3706357"/>
                        <a:ext cx="1056020" cy="1064279"/>
                      </a:xfrm>
                      <a:prstGeom prst="curvedConnector5">
                        <a:avLst>
                          <a:gd name="adj1" fmla="val -31451"/>
                          <a:gd name="adj2" fmla="val 47541"/>
                          <a:gd name="adj3" fmla="val 131451"/>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nvGrpSpPr>
                      <p:cNvPr id="367" name="Group 366"/>
                      <p:cNvGrpSpPr/>
                      <p:nvPr/>
                    </p:nvGrpSpPr>
                    <p:grpSpPr>
                      <a:xfrm>
                        <a:off x="824231" y="1806554"/>
                        <a:ext cx="4716195" cy="3825717"/>
                        <a:chOff x="1332468" y="2314832"/>
                        <a:chExt cx="5451390" cy="3620535"/>
                      </a:xfrm>
                    </p:grpSpPr>
                    <p:sp>
                      <p:nvSpPr>
                        <p:cNvPr id="368" name="Rounded Rectangle 367"/>
                        <p:cNvSpPr/>
                        <p:nvPr/>
                      </p:nvSpPr>
                      <p:spPr>
                        <a:xfrm>
                          <a:off x="4775884" y="4672915"/>
                          <a:ext cx="1872052" cy="490154"/>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l-GR" sz="800" dirty="0">
                              <a:solidFill>
                                <a:srgbClr val="0B2C5C"/>
                              </a:solidFill>
                              <a:latin typeface="Times New Roman Regular" panose="02020603050405020304" charset="0"/>
                              <a:cs typeface="Times New Roman Regular" panose="02020603050405020304" charset="0"/>
                            </a:rPr>
                            <a:t>α-</a:t>
                          </a:r>
                          <a:r>
                            <a:rPr lang="en-GB" sz="800" dirty="0">
                              <a:solidFill>
                                <a:srgbClr val="0B2C5C"/>
                              </a:solidFill>
                              <a:latin typeface="Times New Roman Regular" panose="02020603050405020304" charset="0"/>
                              <a:cs typeface="Times New Roman Regular" panose="02020603050405020304" charset="0"/>
                            </a:rPr>
                            <a:t>Ketoglutaric acid</a:t>
                          </a:r>
                        </a:p>
                      </p:txBody>
                    </p:sp>
                    <p:sp>
                      <p:nvSpPr>
                        <p:cNvPr id="369" name="Rounded Rectangle 368"/>
                        <p:cNvSpPr/>
                        <p:nvPr/>
                      </p:nvSpPr>
                      <p:spPr>
                        <a:xfrm>
                          <a:off x="1571367" y="4732639"/>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Fumarate</a:t>
                          </a:r>
                        </a:p>
                      </p:txBody>
                    </p:sp>
                    <p:sp>
                      <p:nvSpPr>
                        <p:cNvPr id="370" name="Rounded Rectangle 369"/>
                        <p:cNvSpPr/>
                        <p:nvPr/>
                      </p:nvSpPr>
                      <p:spPr>
                        <a:xfrm>
                          <a:off x="4775884" y="3012988"/>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Cis-aconitate</a:t>
                          </a:r>
                        </a:p>
                      </p:txBody>
                    </p:sp>
                    <p:sp>
                      <p:nvSpPr>
                        <p:cNvPr id="371" name="Rounded Rectangle 370"/>
                        <p:cNvSpPr/>
                        <p:nvPr/>
                      </p:nvSpPr>
                      <p:spPr>
                        <a:xfrm>
                          <a:off x="4108620" y="5525531"/>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Succinyl CoA</a:t>
                          </a:r>
                        </a:p>
                      </p:txBody>
                    </p:sp>
                    <p:sp>
                      <p:nvSpPr>
                        <p:cNvPr id="372" name="Rounded Rectangle 371"/>
                        <p:cNvSpPr/>
                        <p:nvPr/>
                      </p:nvSpPr>
                      <p:spPr>
                        <a:xfrm>
                          <a:off x="2222156" y="5539950"/>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Succinate</a:t>
                          </a:r>
                        </a:p>
                      </p:txBody>
                    </p:sp>
                    <p:sp>
                      <p:nvSpPr>
                        <p:cNvPr id="373" name="Rounded Rectangle 372"/>
                        <p:cNvSpPr/>
                        <p:nvPr/>
                      </p:nvSpPr>
                      <p:spPr>
                        <a:xfrm>
                          <a:off x="5066269" y="3915036"/>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err="1">
                              <a:solidFill>
                                <a:srgbClr val="0B2C5C"/>
                              </a:solidFill>
                              <a:latin typeface="Times New Roman Regular" panose="02020603050405020304" charset="0"/>
                              <a:cs typeface="Times New Roman Regular" panose="02020603050405020304" charset="0"/>
                            </a:rPr>
                            <a:t>Isocitric</a:t>
                          </a:r>
                          <a:r>
                            <a:rPr lang="en-GB" sz="800" dirty="0">
                              <a:solidFill>
                                <a:srgbClr val="0B2C5C"/>
                              </a:solidFill>
                              <a:latin typeface="Times New Roman Regular" panose="02020603050405020304" charset="0"/>
                              <a:cs typeface="Times New Roman Regular" panose="02020603050405020304" charset="0"/>
                            </a:rPr>
                            <a:t> acid</a:t>
                          </a:r>
                        </a:p>
                      </p:txBody>
                    </p:sp>
                    <p:sp>
                      <p:nvSpPr>
                        <p:cNvPr id="374" name="Rounded Rectangle 373"/>
                        <p:cNvSpPr/>
                        <p:nvPr/>
                      </p:nvSpPr>
                      <p:spPr>
                        <a:xfrm>
                          <a:off x="1571367" y="3076833"/>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Oxaloacetate</a:t>
                          </a:r>
                        </a:p>
                      </p:txBody>
                    </p:sp>
                    <p:sp>
                      <p:nvSpPr>
                        <p:cNvPr id="375" name="Rounded Rectangle 374"/>
                        <p:cNvSpPr/>
                        <p:nvPr/>
                      </p:nvSpPr>
                      <p:spPr>
                        <a:xfrm>
                          <a:off x="3126259" y="2314832"/>
                          <a:ext cx="1717589" cy="395417"/>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Citric acid</a:t>
                          </a:r>
                        </a:p>
                      </p:txBody>
                    </p:sp>
                    <p:sp>
                      <p:nvSpPr>
                        <p:cNvPr id="376" name="Rounded Rectangle 375"/>
                        <p:cNvSpPr/>
                        <p:nvPr/>
                      </p:nvSpPr>
                      <p:spPr>
                        <a:xfrm>
                          <a:off x="1332468" y="3927535"/>
                          <a:ext cx="1717705" cy="395195"/>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Malate</a:t>
                          </a:r>
                        </a:p>
                      </p:txBody>
                    </p:sp>
                  </p:grpSp>
                  <p:cxnSp>
                    <p:nvCxnSpPr>
                      <p:cNvPr id="383" name="Curved Connector 382"/>
                      <p:cNvCxnSpPr/>
                      <p:nvPr/>
                    </p:nvCxnSpPr>
                    <p:spPr>
                      <a:xfrm rot="5400000" flipH="1">
                        <a:off x="1578834" y="4874199"/>
                        <a:ext cx="848464" cy="667683"/>
                      </a:xfrm>
                      <a:prstGeom prst="curvedConnector4">
                        <a:avLst>
                          <a:gd name="adj1" fmla="val -34317"/>
                          <a:gd name="adj2" fmla="val 16102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384" name="Curved Connector 383"/>
                      <p:cNvCxnSpPr>
                        <a:stCxn id="371" idx="3"/>
                        <a:endCxn id="349" idx="2"/>
                      </p:cNvCxnSpPr>
                      <p:nvPr/>
                    </p:nvCxnSpPr>
                    <p:spPr>
                      <a:xfrm flipH="1">
                        <a:off x="2983879" y="5408336"/>
                        <a:ext cx="1728219" cy="446600"/>
                      </a:xfrm>
                      <a:prstGeom prst="curvedConnector4">
                        <a:avLst>
                          <a:gd name="adj1" fmla="val -19921"/>
                          <a:gd name="adj2" fmla="val 156640"/>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grpSp>
                <p:sp>
                  <p:nvSpPr>
                    <p:cNvPr id="386" name="Rounded Rectangle 385"/>
                    <p:cNvSpPr/>
                    <p:nvPr/>
                  </p:nvSpPr>
                  <p:spPr>
                    <a:xfrm>
                      <a:off x="782008" y="1356323"/>
                      <a:ext cx="1022767" cy="328040"/>
                    </a:xfrm>
                    <a:prstGeom prst="roundRect">
                      <a:avLst/>
                    </a:prstGeom>
                    <a:solidFill>
                      <a:schemeClr val="accent1">
                        <a:lumMod val="60000"/>
                        <a:lumOff val="40000"/>
                      </a:schemeClr>
                    </a:solidFill>
                    <a:ln>
                      <a:solidFill>
                        <a:schemeClr val="accent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solidFill>
                            <a:srgbClr val="0B2C5C"/>
                          </a:solidFill>
                          <a:latin typeface="Times New Roman Regular" panose="02020603050405020304" charset="0"/>
                          <a:cs typeface="Times New Roman Regular" panose="02020603050405020304" charset="0"/>
                        </a:rPr>
                        <a:t>Acetyl CoA</a:t>
                      </a:r>
                    </a:p>
                  </p:txBody>
                </p:sp>
              </p:grpSp>
            </p:grpSp>
          </p:grpSp>
          <p:grpSp>
            <p:nvGrpSpPr>
              <p:cNvPr id="390" name="Group 389"/>
              <p:cNvGrpSpPr/>
              <p:nvPr/>
            </p:nvGrpSpPr>
            <p:grpSpPr>
              <a:xfrm>
                <a:off x="11105" y="4219"/>
                <a:ext cx="6648" cy="4036"/>
                <a:chOff x="10980" y="4156"/>
                <a:chExt cx="6648" cy="4036"/>
              </a:xfrm>
            </p:grpSpPr>
            <p:sp>
              <p:nvSpPr>
                <p:cNvPr id="391" name="Curved Right Arrow 390"/>
                <p:cNvSpPr/>
                <p:nvPr/>
              </p:nvSpPr>
              <p:spPr>
                <a:xfrm rot="11940000">
                  <a:off x="11598" y="4864"/>
                  <a:ext cx="248" cy="391"/>
                </a:xfrm>
                <a:prstGeom prst="curvedRightArrow">
                  <a:avLst/>
                </a:prstGeom>
                <a:solidFill>
                  <a:srgbClr val="E74949"/>
                </a:solidFill>
                <a:ln>
                  <a:solidFill>
                    <a:srgbClr val="E74949"/>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grpSp>
              <p:nvGrpSpPr>
                <p:cNvPr id="392" name="Group 391"/>
                <p:cNvGrpSpPr/>
                <p:nvPr/>
              </p:nvGrpSpPr>
              <p:grpSpPr>
                <a:xfrm>
                  <a:off x="10980" y="4156"/>
                  <a:ext cx="6648" cy="4036"/>
                  <a:chOff x="10980" y="4156"/>
                  <a:chExt cx="6648" cy="4036"/>
                </a:xfrm>
              </p:grpSpPr>
              <p:sp>
                <p:nvSpPr>
                  <p:cNvPr id="393" name="Curved Right Arrow 392"/>
                  <p:cNvSpPr/>
                  <p:nvPr/>
                </p:nvSpPr>
                <p:spPr>
                  <a:xfrm rot="2640000" flipH="1">
                    <a:off x="16787" y="4435"/>
                    <a:ext cx="163" cy="544"/>
                  </a:xfrm>
                  <a:prstGeom prst="curvedRightArrow">
                    <a:avLst/>
                  </a:prstGeom>
                  <a:solidFill>
                    <a:srgbClr val="219BBE"/>
                  </a:solidFill>
                  <a:ln>
                    <a:solidFill>
                      <a:srgbClr val="1093BA"/>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394" name="Curved Right Arrow 393"/>
                  <p:cNvSpPr/>
                  <p:nvPr/>
                </p:nvSpPr>
                <p:spPr>
                  <a:xfrm rot="1740000">
                    <a:off x="16550" y="6113"/>
                    <a:ext cx="248" cy="391"/>
                  </a:xfrm>
                  <a:prstGeom prst="curvedRightArrow">
                    <a:avLst/>
                  </a:prstGeom>
                  <a:solidFill>
                    <a:srgbClr val="E74949"/>
                  </a:solidFill>
                  <a:ln>
                    <a:solidFill>
                      <a:srgbClr val="E74949"/>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396" name="Curved Right Arrow 395"/>
                  <p:cNvSpPr/>
                  <p:nvPr/>
                </p:nvSpPr>
                <p:spPr>
                  <a:xfrm rot="12840000" flipH="1">
                    <a:off x="11592" y="7497"/>
                    <a:ext cx="210" cy="418"/>
                  </a:xfrm>
                  <a:prstGeom prst="curvedRightArrow">
                    <a:avLst/>
                  </a:prstGeom>
                  <a:solidFill>
                    <a:srgbClr val="713AAC"/>
                  </a:solidFill>
                  <a:ln>
                    <a:solidFill>
                      <a:srgbClr val="743EAE"/>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397" name="Text Box 396"/>
                  <p:cNvSpPr txBox="1"/>
                  <p:nvPr/>
                </p:nvSpPr>
                <p:spPr>
                  <a:xfrm rot="960000">
                    <a:off x="16620" y="6536"/>
                    <a:ext cx="933" cy="146"/>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NADH</a:t>
                    </a:r>
                  </a:p>
                </p:txBody>
              </p:sp>
              <p:sp>
                <p:nvSpPr>
                  <p:cNvPr id="398" name="Text Box 397"/>
                  <p:cNvSpPr txBox="1"/>
                  <p:nvPr/>
                </p:nvSpPr>
                <p:spPr>
                  <a:xfrm rot="780000">
                    <a:off x="16807" y="6179"/>
                    <a:ext cx="821" cy="154"/>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a:t>
                    </a:r>
                    <a:r>
                      <a:rPr lang="en-US" sz="550" baseline="30000">
                        <a:solidFill>
                          <a:srgbClr val="E94B4B"/>
                        </a:solidFill>
                        <a:latin typeface="Times New Roman Regular" panose="02020603050405020304" charset="0"/>
                        <a:cs typeface="Times New Roman Regular" panose="02020603050405020304" charset="0"/>
                      </a:rPr>
                      <a:t>+</a:t>
                    </a:r>
                  </a:p>
                </p:txBody>
              </p:sp>
              <p:sp>
                <p:nvSpPr>
                  <p:cNvPr id="399" name="Text Box 398"/>
                  <p:cNvSpPr txBox="1"/>
                  <p:nvPr/>
                </p:nvSpPr>
                <p:spPr>
                  <a:xfrm rot="21240000">
                    <a:off x="16710" y="4156"/>
                    <a:ext cx="854" cy="170"/>
                  </a:xfrm>
                  <a:prstGeom prst="rect">
                    <a:avLst/>
                  </a:prstGeom>
                  <a:noFill/>
                </p:spPr>
                <p:txBody>
                  <a:bodyPr wrap="square" rtlCol="0">
                    <a:noAutofit/>
                  </a:bodyPr>
                  <a:lstStyle/>
                  <a:p>
                    <a:pPr algn="ctr"/>
                    <a:r>
                      <a:rPr lang="en-US" sz="550">
                        <a:solidFill>
                          <a:srgbClr val="1D99BC"/>
                        </a:solidFill>
                        <a:latin typeface="Times New Roman Regular" panose="02020603050405020304" charset="0"/>
                        <a:cs typeface="Times New Roman Regular" panose="02020603050405020304" charset="0"/>
                      </a:rPr>
                      <a:t>H</a:t>
                    </a:r>
                    <a:r>
                      <a:rPr lang="en-US" sz="550" baseline="-25000">
                        <a:solidFill>
                          <a:srgbClr val="1D99BC"/>
                        </a:solidFill>
                        <a:latin typeface="Times New Roman Regular" panose="02020603050405020304" charset="0"/>
                        <a:cs typeface="Times New Roman Regular" panose="02020603050405020304" charset="0"/>
                      </a:rPr>
                      <a:t>2</a:t>
                    </a:r>
                    <a:r>
                      <a:rPr lang="en-US" sz="550">
                        <a:solidFill>
                          <a:srgbClr val="1D99BC"/>
                        </a:solidFill>
                        <a:latin typeface="Times New Roman Regular" panose="02020603050405020304" charset="0"/>
                        <a:cs typeface="Times New Roman Regular" panose="02020603050405020304" charset="0"/>
                      </a:rPr>
                      <a:t>O</a:t>
                    </a:r>
                    <a:endParaRPr lang="en-US" sz="550" baseline="30000">
                      <a:solidFill>
                        <a:srgbClr val="1D99BC"/>
                      </a:solidFill>
                      <a:latin typeface="Times New Roman Regular" panose="02020603050405020304" charset="0"/>
                      <a:cs typeface="Times New Roman Regular" panose="02020603050405020304" charset="0"/>
                    </a:endParaRPr>
                  </a:p>
                </p:txBody>
              </p:sp>
              <p:sp>
                <p:nvSpPr>
                  <p:cNvPr id="400" name="Text Box 399"/>
                  <p:cNvSpPr txBox="1"/>
                  <p:nvPr/>
                </p:nvSpPr>
                <p:spPr>
                  <a:xfrm rot="21060000">
                    <a:off x="11466" y="7883"/>
                    <a:ext cx="953" cy="309"/>
                  </a:xfrm>
                  <a:prstGeom prst="rect">
                    <a:avLst/>
                  </a:prstGeom>
                  <a:noFill/>
                </p:spPr>
                <p:txBody>
                  <a:bodyPr wrap="square" rtlCol="0">
                    <a:noAutofit/>
                  </a:bodyPr>
                  <a:lstStyle/>
                  <a:p>
                    <a:pPr algn="ctr"/>
                    <a:r>
                      <a:rPr lang="en-US" sz="550">
                        <a:solidFill>
                          <a:srgbClr val="713AAC"/>
                        </a:solidFill>
                        <a:latin typeface="Times New Roman Regular" panose="02020603050405020304" charset="0"/>
                        <a:cs typeface="Times New Roman Regular" panose="02020603050405020304" charset="0"/>
                      </a:rPr>
                      <a:t>FAD</a:t>
                    </a:r>
                    <a:endParaRPr lang="en-US" sz="550" baseline="30000">
                      <a:solidFill>
                        <a:srgbClr val="713AAC"/>
                      </a:solidFill>
                      <a:latin typeface="Times New Roman Regular" panose="02020603050405020304" charset="0"/>
                      <a:cs typeface="Times New Roman Regular" panose="02020603050405020304" charset="0"/>
                    </a:endParaRPr>
                  </a:p>
                </p:txBody>
              </p:sp>
              <p:sp>
                <p:nvSpPr>
                  <p:cNvPr id="404" name="Curved Right Arrow 403"/>
                  <p:cNvSpPr/>
                  <p:nvPr/>
                </p:nvSpPr>
                <p:spPr>
                  <a:xfrm rot="1740000">
                    <a:off x="16309" y="7324"/>
                    <a:ext cx="248" cy="391"/>
                  </a:xfrm>
                  <a:prstGeom prst="curvedRightArrow">
                    <a:avLst/>
                  </a:prstGeom>
                  <a:solidFill>
                    <a:srgbClr val="E74949"/>
                  </a:solidFill>
                  <a:ln>
                    <a:solidFill>
                      <a:srgbClr val="E74949"/>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405" name="Text Box 404"/>
                  <p:cNvSpPr txBox="1"/>
                  <p:nvPr/>
                </p:nvSpPr>
                <p:spPr>
                  <a:xfrm rot="960000">
                    <a:off x="16356" y="7671"/>
                    <a:ext cx="933" cy="146"/>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NADH</a:t>
                    </a:r>
                  </a:p>
                </p:txBody>
              </p:sp>
              <p:sp>
                <p:nvSpPr>
                  <p:cNvPr id="406" name="Text Box 405"/>
                  <p:cNvSpPr txBox="1"/>
                  <p:nvPr/>
                </p:nvSpPr>
                <p:spPr>
                  <a:xfrm rot="780000">
                    <a:off x="16566" y="7390"/>
                    <a:ext cx="821" cy="154"/>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a:t>
                    </a:r>
                    <a:r>
                      <a:rPr lang="en-US" sz="550" baseline="30000">
                        <a:solidFill>
                          <a:srgbClr val="E94B4B"/>
                        </a:solidFill>
                        <a:latin typeface="Times New Roman Regular" panose="02020603050405020304" charset="0"/>
                        <a:cs typeface="Times New Roman Regular" panose="02020603050405020304" charset="0"/>
                      </a:rPr>
                      <a:t>+</a:t>
                    </a:r>
                  </a:p>
                </p:txBody>
              </p:sp>
              <p:sp>
                <p:nvSpPr>
                  <p:cNvPr id="407" name="Curved Right Arrow 406"/>
                  <p:cNvSpPr/>
                  <p:nvPr/>
                </p:nvSpPr>
                <p:spPr>
                  <a:xfrm rot="12720000" flipH="1">
                    <a:off x="11381" y="6007"/>
                    <a:ext cx="242" cy="617"/>
                  </a:xfrm>
                  <a:prstGeom prst="curvedRightArrow">
                    <a:avLst/>
                  </a:prstGeom>
                  <a:solidFill>
                    <a:srgbClr val="219BBE"/>
                  </a:solidFill>
                  <a:ln>
                    <a:solidFill>
                      <a:srgbClr val="1093BA"/>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408" name="Text Box 407"/>
                  <p:cNvSpPr txBox="1"/>
                  <p:nvPr/>
                </p:nvSpPr>
                <p:spPr>
                  <a:xfrm rot="21240000">
                    <a:off x="11163" y="6545"/>
                    <a:ext cx="854" cy="170"/>
                  </a:xfrm>
                  <a:prstGeom prst="rect">
                    <a:avLst/>
                  </a:prstGeom>
                  <a:noFill/>
                </p:spPr>
                <p:txBody>
                  <a:bodyPr wrap="square" rtlCol="0">
                    <a:noAutofit/>
                  </a:bodyPr>
                  <a:lstStyle/>
                  <a:p>
                    <a:pPr algn="ctr"/>
                    <a:r>
                      <a:rPr lang="en-US" sz="550">
                        <a:solidFill>
                          <a:srgbClr val="1D99BC"/>
                        </a:solidFill>
                        <a:latin typeface="Times New Roman Regular" panose="02020603050405020304" charset="0"/>
                        <a:cs typeface="Times New Roman Regular" panose="02020603050405020304" charset="0"/>
                      </a:rPr>
                      <a:t>H</a:t>
                    </a:r>
                    <a:r>
                      <a:rPr lang="en-US" sz="550" baseline="-25000">
                        <a:solidFill>
                          <a:srgbClr val="1D99BC"/>
                        </a:solidFill>
                        <a:latin typeface="Times New Roman Regular" panose="02020603050405020304" charset="0"/>
                        <a:cs typeface="Times New Roman Regular" panose="02020603050405020304" charset="0"/>
                      </a:rPr>
                      <a:t>2</a:t>
                    </a:r>
                    <a:r>
                      <a:rPr lang="en-US" sz="550">
                        <a:solidFill>
                          <a:srgbClr val="1D99BC"/>
                        </a:solidFill>
                        <a:latin typeface="Times New Roman Regular" panose="02020603050405020304" charset="0"/>
                        <a:cs typeface="Times New Roman Regular" panose="02020603050405020304" charset="0"/>
                      </a:rPr>
                      <a:t>O</a:t>
                    </a:r>
                    <a:endParaRPr lang="en-US" sz="550" baseline="30000">
                      <a:solidFill>
                        <a:srgbClr val="1D99BC"/>
                      </a:solidFill>
                      <a:latin typeface="Times New Roman Regular" panose="02020603050405020304" charset="0"/>
                      <a:cs typeface="Times New Roman Regular" panose="02020603050405020304" charset="0"/>
                    </a:endParaRPr>
                  </a:p>
                </p:txBody>
              </p:sp>
              <p:sp>
                <p:nvSpPr>
                  <p:cNvPr id="409" name="Text Box 408"/>
                  <p:cNvSpPr txBox="1"/>
                  <p:nvPr/>
                </p:nvSpPr>
                <p:spPr>
                  <a:xfrm>
                    <a:off x="11035" y="4663"/>
                    <a:ext cx="933" cy="146"/>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NADH</a:t>
                    </a:r>
                  </a:p>
                </p:txBody>
              </p:sp>
              <p:sp>
                <p:nvSpPr>
                  <p:cNvPr id="410" name="Text Box 409"/>
                  <p:cNvSpPr txBox="1"/>
                  <p:nvPr/>
                </p:nvSpPr>
                <p:spPr>
                  <a:xfrm>
                    <a:off x="10980" y="4997"/>
                    <a:ext cx="719" cy="240"/>
                  </a:xfrm>
                  <a:prstGeom prst="rect">
                    <a:avLst/>
                  </a:prstGeom>
                  <a:noFill/>
                </p:spPr>
                <p:txBody>
                  <a:bodyPr wrap="square" rtlCol="0">
                    <a:noAutofit/>
                  </a:bodyPr>
                  <a:lstStyle/>
                  <a:p>
                    <a:pPr algn="ctr"/>
                    <a:r>
                      <a:rPr lang="en-US" sz="550">
                        <a:solidFill>
                          <a:srgbClr val="E94B4B"/>
                        </a:solidFill>
                        <a:latin typeface="Times New Roman Regular" panose="02020603050405020304" charset="0"/>
                        <a:cs typeface="Times New Roman Regular" panose="02020603050405020304" charset="0"/>
                      </a:rPr>
                      <a:t>NAD</a:t>
                    </a:r>
                    <a:r>
                      <a:rPr lang="en-US" sz="550" baseline="30000">
                        <a:solidFill>
                          <a:srgbClr val="E94B4B"/>
                        </a:solidFill>
                        <a:latin typeface="Times New Roman Regular" panose="02020603050405020304" charset="0"/>
                        <a:cs typeface="Times New Roman Regular" panose="02020603050405020304" charset="0"/>
                      </a:rPr>
                      <a:t>+</a:t>
                    </a:r>
                  </a:p>
                </p:txBody>
              </p:sp>
            </p:grpSp>
          </p:grpSp>
        </p:grpSp>
        <p:sp>
          <p:nvSpPr>
            <p:cNvPr id="7" name="Curved Right Arrow 6"/>
            <p:cNvSpPr/>
            <p:nvPr/>
          </p:nvSpPr>
          <p:spPr>
            <a:xfrm rot="3780000">
              <a:off x="15534" y="8482"/>
              <a:ext cx="120" cy="599"/>
            </a:xfrm>
            <a:prstGeom prst="curvedRightArrow">
              <a:avLst>
                <a:gd name="adj1" fmla="val 25000"/>
                <a:gd name="adj2" fmla="val 50000"/>
                <a:gd name="adj3" fmla="val 48250"/>
              </a:avLst>
            </a:prstGeom>
            <a:solidFill>
              <a:srgbClr val="138026"/>
            </a:solidFill>
            <a:ln>
              <a:solidFill>
                <a:srgbClr val="138026"/>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8" name="Text Box 7"/>
            <p:cNvSpPr txBox="1"/>
            <p:nvPr/>
          </p:nvSpPr>
          <p:spPr>
            <a:xfrm rot="19860000">
              <a:off x="15608" y="8730"/>
              <a:ext cx="958" cy="293"/>
            </a:xfrm>
            <a:prstGeom prst="rect">
              <a:avLst/>
            </a:prstGeom>
            <a:noFill/>
          </p:spPr>
          <p:txBody>
            <a:bodyPr wrap="square" rtlCol="0">
              <a:noAutofit/>
            </a:bodyPr>
            <a:lstStyle/>
            <a:p>
              <a:pPr algn="ctr"/>
              <a:r>
                <a:rPr lang="en-US" sz="550">
                  <a:solidFill>
                    <a:srgbClr val="138026"/>
                  </a:solidFill>
                  <a:latin typeface="Times New Roman Regular" panose="02020603050405020304" charset="0"/>
                  <a:cs typeface="Times New Roman Regular" panose="02020603050405020304" charset="0"/>
                </a:rPr>
                <a:t>GDP</a:t>
              </a:r>
              <a:endParaRPr lang="en-US" sz="550" baseline="30000">
                <a:solidFill>
                  <a:srgbClr val="138026"/>
                </a:solidFill>
                <a:latin typeface="Times New Roman Regular" panose="02020603050405020304" charset="0"/>
                <a:cs typeface="Times New Roman Regular" panose="02020603050405020304" charset="0"/>
              </a:endParaRPr>
            </a:p>
          </p:txBody>
        </p:sp>
        <p:sp>
          <p:nvSpPr>
            <p:cNvPr id="10" name="Text Box 9"/>
            <p:cNvSpPr txBox="1"/>
            <p:nvPr/>
          </p:nvSpPr>
          <p:spPr>
            <a:xfrm rot="19920000">
              <a:off x="15767" y="8401"/>
              <a:ext cx="958" cy="180"/>
            </a:xfrm>
            <a:prstGeom prst="rect">
              <a:avLst/>
            </a:prstGeom>
            <a:noFill/>
          </p:spPr>
          <p:txBody>
            <a:bodyPr wrap="square" rtlCol="0">
              <a:noAutofit/>
            </a:bodyPr>
            <a:lstStyle/>
            <a:p>
              <a:pPr algn="ctr"/>
              <a:r>
                <a:rPr lang="en-US" sz="550">
                  <a:solidFill>
                    <a:srgbClr val="138026"/>
                  </a:solidFill>
                  <a:latin typeface="Times New Roman Regular" panose="02020603050405020304" charset="0"/>
                  <a:cs typeface="Times New Roman Regular" panose="02020603050405020304" charset="0"/>
                </a:rPr>
                <a:t>H</a:t>
              </a:r>
              <a:r>
                <a:rPr lang="en-US" sz="550" baseline="-25000">
                  <a:solidFill>
                    <a:srgbClr val="138026"/>
                  </a:solidFill>
                  <a:latin typeface="Times New Roman Regular" panose="02020603050405020304" charset="0"/>
                  <a:cs typeface="Times New Roman Regular" panose="02020603050405020304" charset="0"/>
                </a:rPr>
                <a:t>2</a:t>
              </a:r>
              <a:r>
                <a:rPr lang="en-US" sz="550">
                  <a:solidFill>
                    <a:srgbClr val="138026"/>
                  </a:solidFill>
                  <a:latin typeface="Times New Roman Regular" panose="02020603050405020304" charset="0"/>
                  <a:cs typeface="Times New Roman Regular" panose="02020603050405020304" charset="0"/>
                </a:rPr>
                <a:t>O</a:t>
              </a:r>
              <a:endParaRPr lang="en-US" sz="550" baseline="30000">
                <a:solidFill>
                  <a:srgbClr val="138026"/>
                </a:solidFill>
                <a:latin typeface="Times New Roman Regular" panose="02020603050405020304" charset="0"/>
                <a:cs typeface="Times New Roman Regular" panose="02020603050405020304" charset="0"/>
              </a:endParaRPr>
            </a:p>
          </p:txBody>
        </p:sp>
        <p:sp>
          <p:nvSpPr>
            <p:cNvPr id="11" name="Text Box 10"/>
            <p:cNvSpPr txBox="1"/>
            <p:nvPr/>
          </p:nvSpPr>
          <p:spPr>
            <a:xfrm rot="19980000">
              <a:off x="14948" y="8921"/>
              <a:ext cx="866" cy="349"/>
            </a:xfrm>
            <a:prstGeom prst="rect">
              <a:avLst/>
            </a:prstGeom>
            <a:noFill/>
          </p:spPr>
          <p:txBody>
            <a:bodyPr wrap="square" rtlCol="0">
              <a:noAutofit/>
            </a:bodyPr>
            <a:lstStyle/>
            <a:p>
              <a:pPr algn="ctr"/>
              <a:r>
                <a:rPr lang="en-US" sz="550">
                  <a:solidFill>
                    <a:srgbClr val="138026"/>
                  </a:solidFill>
                  <a:latin typeface="Times New Roman Regular" panose="02020603050405020304" charset="0"/>
                  <a:cs typeface="Times New Roman Regular" panose="02020603050405020304" charset="0"/>
                </a:rPr>
                <a:t>GTP</a:t>
              </a:r>
              <a:endParaRPr lang="en-US" sz="550" baseline="30000">
                <a:solidFill>
                  <a:srgbClr val="138026"/>
                </a:solidFill>
                <a:latin typeface="Times New Roman Regular" panose="02020603050405020304" charset="0"/>
                <a:cs typeface="Times New Roman Regular" panose="02020603050405020304" charset="0"/>
              </a:endParaRPr>
            </a:p>
          </p:txBody>
        </p:sp>
        <p:sp>
          <p:nvSpPr>
            <p:cNvPr id="12" name="Curved Right Arrow 11"/>
            <p:cNvSpPr/>
            <p:nvPr/>
          </p:nvSpPr>
          <p:spPr>
            <a:xfrm rot="3780000">
              <a:off x="16410" y="8656"/>
              <a:ext cx="120" cy="572"/>
            </a:xfrm>
            <a:prstGeom prst="curvedRightArrow">
              <a:avLst>
                <a:gd name="adj1" fmla="val 25000"/>
                <a:gd name="adj2" fmla="val 50000"/>
                <a:gd name="adj3" fmla="val 39944"/>
              </a:avLst>
            </a:prstGeom>
            <a:solidFill>
              <a:srgbClr val="01B420"/>
            </a:solidFill>
            <a:ln>
              <a:solidFill>
                <a:srgbClr val="01B42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13" name="Text Box 12"/>
            <p:cNvSpPr txBox="1"/>
            <p:nvPr/>
          </p:nvSpPr>
          <p:spPr>
            <a:xfrm rot="19860000">
              <a:off x="16461" y="8877"/>
              <a:ext cx="980" cy="257"/>
            </a:xfrm>
            <a:prstGeom prst="rect">
              <a:avLst/>
            </a:prstGeom>
            <a:noFill/>
          </p:spPr>
          <p:txBody>
            <a:bodyPr wrap="square" rtlCol="0">
              <a:noAutofit/>
            </a:bodyPr>
            <a:lstStyle/>
            <a:p>
              <a:pPr algn="ctr"/>
              <a:r>
                <a:rPr lang="en-US" sz="550">
                  <a:solidFill>
                    <a:srgbClr val="01B420"/>
                  </a:solidFill>
                  <a:latin typeface="Times New Roman Regular" panose="02020603050405020304" charset="0"/>
                  <a:cs typeface="Times New Roman Regular" panose="02020603050405020304" charset="0"/>
                </a:rPr>
                <a:t>GDP</a:t>
              </a:r>
              <a:endParaRPr lang="en-US" sz="550" baseline="30000">
                <a:solidFill>
                  <a:srgbClr val="01B420"/>
                </a:solidFill>
                <a:latin typeface="Times New Roman Regular" panose="02020603050405020304" charset="0"/>
                <a:cs typeface="Times New Roman Regular" panose="02020603050405020304" charset="0"/>
              </a:endParaRPr>
            </a:p>
          </p:txBody>
        </p:sp>
        <p:sp>
          <p:nvSpPr>
            <p:cNvPr id="14" name="Text Box 13"/>
            <p:cNvSpPr txBox="1"/>
            <p:nvPr/>
          </p:nvSpPr>
          <p:spPr>
            <a:xfrm rot="19920000">
              <a:off x="16648" y="8540"/>
              <a:ext cx="958" cy="180"/>
            </a:xfrm>
            <a:prstGeom prst="rect">
              <a:avLst/>
            </a:prstGeom>
            <a:noFill/>
          </p:spPr>
          <p:txBody>
            <a:bodyPr wrap="square" rtlCol="0">
              <a:noAutofit/>
            </a:bodyPr>
            <a:lstStyle/>
            <a:p>
              <a:pPr algn="ctr"/>
              <a:r>
                <a:rPr lang="en-US" sz="550">
                  <a:solidFill>
                    <a:srgbClr val="01B420"/>
                  </a:solidFill>
                  <a:latin typeface="Times New Roman Regular" panose="02020603050405020304" charset="0"/>
                  <a:cs typeface="Times New Roman Regular" panose="02020603050405020304" charset="0"/>
                </a:rPr>
                <a:t>H</a:t>
              </a:r>
              <a:r>
                <a:rPr lang="en-US" sz="550" baseline="-25000">
                  <a:solidFill>
                    <a:srgbClr val="01B420"/>
                  </a:solidFill>
                  <a:latin typeface="Times New Roman Regular" panose="02020603050405020304" charset="0"/>
                  <a:cs typeface="Times New Roman Regular" panose="02020603050405020304" charset="0"/>
                </a:rPr>
                <a:t>2</a:t>
              </a:r>
              <a:r>
                <a:rPr lang="en-US" sz="550">
                  <a:solidFill>
                    <a:srgbClr val="01B420"/>
                  </a:solidFill>
                  <a:latin typeface="Times New Roman Regular" panose="02020603050405020304" charset="0"/>
                  <a:cs typeface="Times New Roman Regular" panose="02020603050405020304" charset="0"/>
                </a:rPr>
                <a:t>O</a:t>
              </a:r>
              <a:endParaRPr lang="en-US" sz="550" baseline="30000">
                <a:solidFill>
                  <a:srgbClr val="01B420"/>
                </a:solidFill>
                <a:latin typeface="Times New Roman Regular" panose="02020603050405020304" charset="0"/>
                <a:cs typeface="Times New Roman Regular" panose="02020603050405020304" charset="0"/>
              </a:endParaRPr>
            </a:p>
          </p:txBody>
        </p:sp>
        <p:sp>
          <p:nvSpPr>
            <p:cNvPr id="15" name="Text Box 14"/>
            <p:cNvSpPr txBox="1"/>
            <p:nvPr/>
          </p:nvSpPr>
          <p:spPr>
            <a:xfrm rot="19980000">
              <a:off x="15840" y="9058"/>
              <a:ext cx="866" cy="397"/>
            </a:xfrm>
            <a:prstGeom prst="rect">
              <a:avLst/>
            </a:prstGeom>
            <a:noFill/>
          </p:spPr>
          <p:txBody>
            <a:bodyPr wrap="square" rtlCol="0">
              <a:noAutofit/>
            </a:bodyPr>
            <a:lstStyle/>
            <a:p>
              <a:pPr algn="ctr"/>
              <a:r>
                <a:rPr lang="en-US" sz="550">
                  <a:solidFill>
                    <a:srgbClr val="01B420"/>
                  </a:solidFill>
                  <a:latin typeface="Times New Roman Regular" panose="02020603050405020304" charset="0"/>
                  <a:cs typeface="Times New Roman Regular" panose="02020603050405020304" charset="0"/>
                </a:rPr>
                <a:t>GTP</a:t>
              </a:r>
              <a:endParaRPr lang="en-US" sz="550" baseline="30000">
                <a:solidFill>
                  <a:srgbClr val="01B420"/>
                </a:solidFill>
                <a:latin typeface="Times New Roman Regular" panose="02020603050405020304" charset="0"/>
                <a:cs typeface="Times New Roman Regular" panose="02020603050405020304" charset="0"/>
              </a:endParaRPr>
            </a:p>
          </p:txBody>
        </p:sp>
        <p:cxnSp>
          <p:nvCxnSpPr>
            <p:cNvPr id="16" name="Curved Connector 15"/>
            <p:cNvCxnSpPr/>
            <p:nvPr/>
          </p:nvCxnSpPr>
          <p:spPr>
            <a:xfrm flipH="1">
              <a:off x="14953" y="8337"/>
              <a:ext cx="1990" cy="484"/>
            </a:xfrm>
            <a:prstGeom prst="curvedConnector4">
              <a:avLst>
                <a:gd name="adj1" fmla="val -18863"/>
                <a:gd name="adj2" fmla="val 177455"/>
              </a:avLst>
            </a:prstGeom>
            <a:ln>
              <a:solidFill>
                <a:schemeClr val="accent1"/>
              </a:solidFill>
              <a:prstDash val="sysDot"/>
              <a:tailEnd type="triangle"/>
            </a:ln>
          </p:spPr>
          <p:style>
            <a:lnRef idx="2">
              <a:schemeClr val="accent1"/>
            </a:lnRef>
            <a:fillRef idx="0">
              <a:schemeClr val="accent1"/>
            </a:fillRef>
            <a:effectRef idx="1">
              <a:schemeClr val="accent1"/>
            </a:effectRef>
            <a:fontRef idx="minor">
              <a:schemeClr val="tx1"/>
            </a:fontRef>
          </p:style>
        </p:cxnSp>
        <p:sp>
          <p:nvSpPr>
            <p:cNvPr id="17" name="Curved Right Arrow 16"/>
            <p:cNvSpPr/>
            <p:nvPr/>
          </p:nvSpPr>
          <p:spPr>
            <a:xfrm rot="3780000">
              <a:off x="17232" y="8665"/>
              <a:ext cx="120" cy="599"/>
            </a:xfrm>
            <a:prstGeom prst="curvedRightArrow">
              <a:avLst>
                <a:gd name="adj1" fmla="val 25000"/>
                <a:gd name="adj2" fmla="val 50000"/>
                <a:gd name="adj3" fmla="val 39933"/>
              </a:avLst>
            </a:prstGeom>
            <a:solidFill>
              <a:srgbClr val="66F35E"/>
            </a:solidFill>
            <a:ln>
              <a:solidFill>
                <a:srgbClr val="6CF26A"/>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550">
                <a:solidFill>
                  <a:schemeClr val="tx1"/>
                </a:solidFill>
                <a:latin typeface="Times New Roman Regular" panose="02020603050405020304" charset="0"/>
                <a:cs typeface="Times New Roman Regular" panose="02020603050405020304" charset="0"/>
              </a:endParaRPr>
            </a:p>
          </p:txBody>
        </p:sp>
        <p:sp>
          <p:nvSpPr>
            <p:cNvPr id="18" name="Text Box 17"/>
            <p:cNvSpPr txBox="1"/>
            <p:nvPr/>
          </p:nvSpPr>
          <p:spPr>
            <a:xfrm rot="19860000">
              <a:off x="17278" y="8921"/>
              <a:ext cx="980" cy="257"/>
            </a:xfrm>
            <a:prstGeom prst="rect">
              <a:avLst/>
            </a:prstGeom>
            <a:noFill/>
          </p:spPr>
          <p:txBody>
            <a:bodyPr wrap="square" rtlCol="0">
              <a:noAutofit/>
            </a:bodyPr>
            <a:lstStyle/>
            <a:p>
              <a:pPr algn="ctr"/>
              <a:r>
                <a:rPr lang="en-US" sz="550">
                  <a:solidFill>
                    <a:srgbClr val="9EF7A5"/>
                  </a:solidFill>
                  <a:latin typeface="Times New Roman Regular" panose="02020603050405020304" charset="0"/>
                  <a:cs typeface="Times New Roman Regular" panose="02020603050405020304" charset="0"/>
                </a:rPr>
                <a:t>GDP</a:t>
              </a:r>
              <a:endParaRPr lang="en-US" sz="550" baseline="30000">
                <a:solidFill>
                  <a:srgbClr val="9EF7A5"/>
                </a:solidFill>
                <a:latin typeface="Times New Roman Regular" panose="02020603050405020304" charset="0"/>
                <a:cs typeface="Times New Roman Regular" panose="02020603050405020304" charset="0"/>
              </a:endParaRPr>
            </a:p>
          </p:txBody>
        </p:sp>
        <p:sp>
          <p:nvSpPr>
            <p:cNvPr id="19" name="Text Box 18"/>
            <p:cNvSpPr txBox="1"/>
            <p:nvPr/>
          </p:nvSpPr>
          <p:spPr>
            <a:xfrm rot="19920000">
              <a:off x="17465" y="8584"/>
              <a:ext cx="958" cy="180"/>
            </a:xfrm>
            <a:prstGeom prst="rect">
              <a:avLst/>
            </a:prstGeom>
            <a:noFill/>
          </p:spPr>
          <p:txBody>
            <a:bodyPr wrap="square" rtlCol="0">
              <a:noAutofit/>
            </a:bodyPr>
            <a:lstStyle/>
            <a:p>
              <a:pPr algn="ctr"/>
              <a:r>
                <a:rPr lang="en-US" sz="550">
                  <a:solidFill>
                    <a:srgbClr val="9EF7A5"/>
                  </a:solidFill>
                  <a:latin typeface="Times New Roman Regular" panose="02020603050405020304" charset="0"/>
                  <a:cs typeface="Times New Roman Regular" panose="02020603050405020304" charset="0"/>
                </a:rPr>
                <a:t>H</a:t>
              </a:r>
              <a:r>
                <a:rPr lang="en-US" sz="550" baseline="-25000">
                  <a:solidFill>
                    <a:srgbClr val="9EF7A5"/>
                  </a:solidFill>
                  <a:latin typeface="Times New Roman Regular" panose="02020603050405020304" charset="0"/>
                  <a:cs typeface="Times New Roman Regular" panose="02020603050405020304" charset="0"/>
                </a:rPr>
                <a:t>2</a:t>
              </a:r>
              <a:r>
                <a:rPr lang="en-US" sz="550">
                  <a:solidFill>
                    <a:srgbClr val="9EF7A5"/>
                  </a:solidFill>
                  <a:latin typeface="Times New Roman Regular" panose="02020603050405020304" charset="0"/>
                  <a:cs typeface="Times New Roman Regular" panose="02020603050405020304" charset="0"/>
                </a:rPr>
                <a:t>O</a:t>
              </a:r>
              <a:endParaRPr lang="en-US" sz="550" baseline="30000">
                <a:solidFill>
                  <a:srgbClr val="9EF7A5"/>
                </a:solidFill>
                <a:latin typeface="Times New Roman Regular" panose="02020603050405020304" charset="0"/>
                <a:cs typeface="Times New Roman Regular" panose="02020603050405020304" charset="0"/>
              </a:endParaRPr>
            </a:p>
          </p:txBody>
        </p:sp>
        <p:sp>
          <p:nvSpPr>
            <p:cNvPr id="20" name="Text Box 19"/>
            <p:cNvSpPr txBox="1"/>
            <p:nvPr/>
          </p:nvSpPr>
          <p:spPr>
            <a:xfrm rot="19980000">
              <a:off x="16657" y="9102"/>
              <a:ext cx="866" cy="397"/>
            </a:xfrm>
            <a:prstGeom prst="rect">
              <a:avLst/>
            </a:prstGeom>
            <a:noFill/>
          </p:spPr>
          <p:txBody>
            <a:bodyPr wrap="square" rtlCol="0">
              <a:noAutofit/>
            </a:bodyPr>
            <a:lstStyle/>
            <a:p>
              <a:pPr algn="ctr"/>
              <a:r>
                <a:rPr lang="en-US" sz="550">
                  <a:solidFill>
                    <a:srgbClr val="9EF7A5"/>
                  </a:solidFill>
                  <a:latin typeface="Times New Roman Regular" panose="02020603050405020304" charset="0"/>
                  <a:cs typeface="Times New Roman Regular" panose="02020603050405020304" charset="0"/>
                </a:rPr>
                <a:t>GTP</a:t>
              </a:r>
              <a:endParaRPr lang="en-US" sz="550" baseline="30000">
                <a:solidFill>
                  <a:srgbClr val="9EF7A5"/>
                </a:solidFill>
                <a:latin typeface="Times New Roman Regular" panose="02020603050405020304" charset="0"/>
                <a:cs typeface="Times New Roman Regular" panose="02020603050405020304" charset="0"/>
              </a:endParaRPr>
            </a:p>
          </p:txBody>
        </p:sp>
      </p:grpSp>
      <p:sp>
        <p:nvSpPr>
          <p:cNvPr id="2" name="Google Shape;121;p14"/>
          <p:cNvSpPr/>
          <p:nvPr/>
        </p:nvSpPr>
        <p:spPr>
          <a:xfrm>
            <a:off x="4646924" y="3937697"/>
            <a:ext cx="3656330" cy="419100"/>
          </a:xfrm>
          <a:prstGeom prst="rect">
            <a:avLst/>
          </a:prstGeom>
          <a:noFill/>
          <a:ln>
            <a:noFill/>
          </a:ln>
        </p:spPr>
        <p:txBody>
          <a:bodyPr spcFirstLastPara="1" wrap="square" lIns="0" tIns="0" rIns="0" bIns="0" anchor="ctr" anchorCtr="0">
            <a:noAutofit/>
          </a:bodyPr>
          <a:lstStyle/>
          <a:p>
            <a:pPr marL="171450" marR="0" lvl="0" indent="-171450" algn="l" rtl="0">
              <a:lnSpc>
                <a:spcPct val="130000"/>
              </a:lnSpc>
              <a:spcBef>
                <a:spcPts val="0"/>
              </a:spcBef>
              <a:spcAft>
                <a:spcPts val="0"/>
              </a:spcAft>
              <a:buClr>
                <a:srgbClr val="8C96A8"/>
              </a:buClr>
              <a:buSzPts val="1200"/>
              <a:buFont typeface="Arial" panose="020B0704020202020204" pitchFamily="34" charset="0"/>
              <a:buChar char="•"/>
            </a:pPr>
            <a:r>
              <a:rPr lang="en-US" altLang="en-US" sz="1200" b="0" i="0" u="none" strike="noStrike" cap="none" dirty="0">
                <a:solidFill>
                  <a:srgbClr val="8C96A8"/>
                </a:solidFill>
                <a:latin typeface="Arial" panose="020B0704020202020204"/>
                <a:ea typeface="Arial" panose="020B0704020202020204"/>
                <a:cs typeface="Arial" panose="020B0704020202020204"/>
                <a:sym typeface="Arial" panose="020B0704020202020204"/>
              </a:rPr>
              <a:t>Practical intervention: </a:t>
            </a:r>
            <a:r>
              <a:rPr lang="en-US" altLang="en-US" sz="1200" b="0" i="0" u="none" strike="noStrike" cap="none" dirty="0">
                <a:solidFill>
                  <a:srgbClr val="F0F0F0"/>
                </a:solidFill>
                <a:latin typeface="Arial" panose="020B0704020202020204"/>
                <a:ea typeface="Arial" panose="020B0704020202020204"/>
                <a:cs typeface="Arial" panose="020B0704020202020204"/>
                <a:sym typeface="Arial" panose="020B0704020202020204"/>
              </a:rPr>
              <a:t>Increase the concentration of certain reactants and see how the other works.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p:bldP spid="121" grpId="0"/>
      <p:bldP spid="123" grpId="0"/>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Google Shape;116;p14"/>
          <p:cNvSpPr/>
          <p:nvPr/>
        </p:nvSpPr>
        <p:spPr>
          <a:xfrm>
            <a:off x="0" y="198755"/>
            <a:ext cx="9144000" cy="6858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0F0F0"/>
              </a:buClr>
              <a:buSzPts val="2300"/>
              <a:buFont typeface="Arial" panose="020B0704020202020204"/>
              <a:buNone/>
            </a:pPr>
            <a:r>
              <a:rPr lang="en-US" alt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rPr>
              <a:t>Performance of </a:t>
            </a:r>
            <a:r>
              <a:rPr lang="en-US" altLang="en-GB" sz="2300" b="0" i="0" u="none" strike="noStrike" cap="none" dirty="0" err="1">
                <a:solidFill>
                  <a:srgbClr val="F0F0F0"/>
                </a:solidFill>
                <a:latin typeface="Arial" panose="020B0704020202020204"/>
                <a:ea typeface="Arial" panose="020B0704020202020204"/>
                <a:cs typeface="Arial" panose="020B0704020202020204"/>
                <a:sym typeface="Arial" panose="020B0704020202020204"/>
              </a:rPr>
              <a:t>DyNoTears</a:t>
            </a:r>
            <a:endParaRPr lang="en-US" altLang="en-GB" sz="2300" b="0" i="0" u="none" strike="noStrike" cap="none" dirty="0">
              <a:solidFill>
                <a:srgbClr val="F0F0F0"/>
              </a:solidFill>
              <a:latin typeface="Arial" panose="020B0704020202020204"/>
              <a:ea typeface="Arial" panose="020B0704020202020204"/>
              <a:cs typeface="Arial" panose="020B0704020202020204"/>
              <a:sym typeface="Arial" panose="020B0704020202020204"/>
            </a:endParaRPr>
          </a:p>
        </p:txBody>
      </p:sp>
      <p:sp>
        <p:nvSpPr>
          <p:cNvPr id="15" name="Text Box 14"/>
          <p:cNvSpPr txBox="1"/>
          <p:nvPr/>
        </p:nvSpPr>
        <p:spPr>
          <a:xfrm>
            <a:off x="238760" y="2306320"/>
            <a:ext cx="1151890" cy="685800"/>
          </a:xfrm>
          <a:prstGeom prst="rect">
            <a:avLst/>
          </a:prstGeom>
          <a:noFill/>
        </p:spPr>
        <p:txBody>
          <a:bodyPr wrap="square" rtlCol="0">
            <a:noAutofit/>
          </a:bodyPr>
          <a:lstStyle/>
          <a:p>
            <a:pPr algn="ctr"/>
            <a:r>
              <a:rPr lang="en-US" altLang="en-US" sz="1200" dirty="0" err="1">
                <a:solidFill>
                  <a:srgbClr val="8C96A8"/>
                </a:solidFill>
                <a:sym typeface="+mn-ea"/>
              </a:rPr>
              <a:t>KrebsN</a:t>
            </a:r>
            <a:r>
              <a:rPr lang="en-US" altLang="en-US" sz="1200" dirty="0">
                <a:solidFill>
                  <a:srgbClr val="F0F0F0"/>
                </a:solidFill>
              </a:rPr>
              <a:t>: </a:t>
            </a:r>
            <a:r>
              <a:rPr lang="en-US" altLang="zh-CN" sz="1200" dirty="0">
                <a:solidFill>
                  <a:srgbClr val="F0F0F0"/>
                </a:solidFill>
              </a:rPr>
              <a:t>A</a:t>
            </a:r>
            <a:r>
              <a:rPr lang="en-US" altLang="en-US" sz="1200" dirty="0">
                <a:solidFill>
                  <a:srgbClr val="F0F0F0"/>
                </a:solidFill>
              </a:rPr>
              <a:t> standard benchmark with normal </a:t>
            </a:r>
            <a:r>
              <a:rPr lang="en-US" altLang="en-US" sz="1200" dirty="0" err="1">
                <a:solidFill>
                  <a:srgbClr val="F0F0F0"/>
                </a:solidFill>
              </a:rPr>
              <a:t>initialisations</a:t>
            </a:r>
            <a:r>
              <a:rPr lang="en-US" altLang="en-US" sz="1200" dirty="0">
                <a:solidFill>
                  <a:srgbClr val="F0F0F0"/>
                </a:solidFill>
              </a:rPr>
              <a:t> </a:t>
            </a:r>
          </a:p>
        </p:txBody>
      </p:sp>
      <p:sp>
        <p:nvSpPr>
          <p:cNvPr id="16" name="Text Box 15"/>
          <p:cNvSpPr txBox="1"/>
          <p:nvPr/>
        </p:nvSpPr>
        <p:spPr>
          <a:xfrm>
            <a:off x="7621905" y="2111375"/>
            <a:ext cx="1209040" cy="1075690"/>
          </a:xfrm>
          <a:prstGeom prst="rect">
            <a:avLst/>
          </a:prstGeom>
          <a:noFill/>
        </p:spPr>
        <p:txBody>
          <a:bodyPr wrap="square" rtlCol="0">
            <a:noAutofit/>
          </a:bodyPr>
          <a:lstStyle/>
          <a:p>
            <a:pPr algn="ctr"/>
            <a:r>
              <a:rPr lang="en-US" altLang="en-US" sz="1200" dirty="0">
                <a:solidFill>
                  <a:srgbClr val="8C96A8"/>
                </a:solidFill>
                <a:sym typeface="+mn-ea"/>
              </a:rPr>
              <a:t>K</a:t>
            </a:r>
            <a:r>
              <a:rPr lang="en-US" altLang="en-US" sz="1200" dirty="0">
                <a:solidFill>
                  <a:srgbClr val="8C96A8"/>
                </a:solidFill>
              </a:rPr>
              <a:t>rebs3</a:t>
            </a:r>
            <a:r>
              <a:rPr lang="en-US" altLang="en-US" sz="1200" dirty="0">
                <a:solidFill>
                  <a:srgbClr val="F0F0F0"/>
                </a:solidFill>
              </a:rPr>
              <a:t>: </a:t>
            </a:r>
            <a:r>
              <a:rPr lang="en-US" altLang="zh-CN" sz="1200" dirty="0">
                <a:solidFill>
                  <a:srgbClr val="F0F0F0"/>
                </a:solidFill>
              </a:rPr>
              <a:t>E</a:t>
            </a:r>
            <a:r>
              <a:rPr lang="en-US" altLang="en-US" sz="1200" dirty="0">
                <a:solidFill>
                  <a:srgbClr val="F0F0F0"/>
                </a:solidFill>
              </a:rPr>
              <a:t>xcites three components with relative concentrations </a:t>
            </a:r>
          </a:p>
        </p:txBody>
      </p:sp>
      <p:pic>
        <p:nvPicPr>
          <p:cNvPr id="7" name="Picture 6" descr="Screenshot 2025-09-21 at 19.31.17"/>
          <p:cNvPicPr>
            <a:picLocks noChangeAspect="1"/>
          </p:cNvPicPr>
          <p:nvPr/>
        </p:nvPicPr>
        <p:blipFill>
          <a:blip r:embed="rId3"/>
          <a:srcRect l="514" r="120"/>
          <a:stretch>
            <a:fillRect/>
          </a:stretch>
        </p:blipFill>
        <p:spPr>
          <a:xfrm>
            <a:off x="1575435" y="878205"/>
            <a:ext cx="5773420" cy="3383280"/>
          </a:xfrm>
          <a:prstGeom prst="rect">
            <a:avLst/>
          </a:prstGeom>
        </p:spPr>
      </p:pic>
      <p:sp>
        <p:nvSpPr>
          <p:cNvPr id="21" name="Text Placeholder 20"/>
          <p:cNvSpPr>
            <a:spLocks noGrp="1"/>
          </p:cNvSpPr>
          <p:nvPr>
            <p:ph type="body" idx="1"/>
          </p:nvPr>
        </p:nvSpPr>
        <p:spPr>
          <a:xfrm>
            <a:off x="60960" y="4510405"/>
            <a:ext cx="8052435" cy="344170"/>
          </a:xfrm>
        </p:spPr>
        <p:txBody>
          <a:bodyPr wrap="square"/>
          <a:lstStyle/>
          <a:p>
            <a:pPr algn="l"/>
            <a:r>
              <a:rPr lang="en-US" altLang="en-US" sz="900">
                <a:solidFill>
                  <a:schemeClr val="bg2">
                    <a:lumMod val="40000"/>
                    <a:lumOff val="60000"/>
                  </a:schemeClr>
                </a:solidFill>
              </a:rPr>
              <a:t>Roxana Pamfil, Nisara Sriwattanaworachai, Shaan Desai, Philip Pilgerstorfer, Konstantinos Georgatzis, Paul Beaumont, and Bryon Aragam. DyNoTears: Structure learning from time-series data. In International Conference on Artificial Intelligence and Statistics, pages 1595–1605. Pmlr, 2020.</a:t>
            </a:r>
          </a:p>
        </p:txBody>
      </p:sp>
    </p:spTree>
  </p:cSld>
  <p:clrMapOvr>
    <a:masterClrMapping/>
  </p:clrMapOvr>
</p:sld>
</file>

<file path=ppt/theme/theme1.xml><?xml version="1.0" encoding="utf-8"?>
<a:theme xmlns:a="http://schemas.openxmlformats.org/drawingml/2006/main" name="30_BasicColor">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s:customData xmlns="http://www.wps.cn/officeDocument/2013/wpsCustomData" xmlns:s="http://www.wps.cn/officeDocument/2013/wpsCustomData">
  <extobjs>
    <extobj name="334E55B0-647D-440b-865C-3EC943EB4CBC-1">
      <extobjdata type="334E55B0-647D-440b-865C-3EC943EB4CBC" data="ewoJIkltZ1NldHRpbmdKc29uIiA6ICIiLAoJIkxhdGV4IiA6ICJcXGJlZ2lue2Rpc3BsYXltYXRofVxuXFxvbWVnYV97dH1cXHNpbSBOKDAsXFxTaWdtYV9IKSBcXGluIFxcbWF0aGJie1J9XntOIFxcdGltZXMgU30sXG5cXGVuZHtkaXNwbGF5bWF0aH0iLAoJIkxhdGV4SW1nQmFzZTY0IiA6ICIiCn0K"/>
    </extobj>
    <extobj name="334E55B0-647D-440b-865C-3EC943EB4CBC-2">
      <extobjdata type="334E55B0-647D-440b-865C-3EC943EB4CBC" data="ewoJIkltZ1NldHRpbmdKc29uIiA6ICIiLAoJIkxhdGV4IiA6ICJcXGJlZ2lue2Rpc3BsYXltYXRofVxuIFlfdCA9IEYnIFhfdCArIFxcdXBzaWxvbl90LFxuXFxlbmR7ZGlzcGxheW1hdGh9IiwKCSJMYXRleEltZ0Jhc2U2NCIgOiAiIgp9Cg=="/>
    </extobj>
    <extobj name="334E55B0-647D-440b-865C-3EC943EB4CBC-3">
      <extobjdata type="334E55B0-647D-440b-865C-3EC943EB4CBC" data="ewoJIkltZ1NldHRpbmdKc29uIiA6ICIiLAoJIkxhdGV4IiA6ICJcXGJlZ2lue2Rpc3BsYXltYXRofVxuXFx1cHNpbG9uX3t0fVxcc2ltIE4oMCwgXFxTaWdtYV9PKVxcaW4gXFxtYXRoYmJ7Un1ee00gXFx0aW1lcyBTfSxcblxcZW5ke2Rpc3BsYXltYXRofSIsCgkiTGF0ZXhJbWdCYXNlNjQiIDogIiIKfQo="/>
    </extobj>
    <extobj name="334E55B0-647D-440b-865C-3EC943EB4CBC-4">
      <extobjdata type="334E55B0-647D-440b-865C-3EC943EB4CBC" data="ewoJIkltZ1NldHRpbmdKc29uIiA6ICIiLAoJIkxhdGV4IiA6ICJcXGJlZ2lue2Rpc3BsYXltYXRofVxuXFxjb2xvcnt3aGl0ZX17XFxiZWdpbnthbGlnbmVkfVxuTF9xID1cblxcdW5kZXJicmFjZXtcXHN1bV97aT0xfV5wIFxcc3VtX3ttPTF9Xk0gXG5cXEJpZ2dsfCBZX3tpLG19IC0gXFxzdW1fe1xcc3Vic3RhY2t7aj0xOyBqIFxcbmVxIG19fV5NIFlfe2ksan0gd197aixtfSBcXEJpZ2dyfF5xfV97XFx0ZXh0e0NvbnZleH19XG4rXG5cXHVuZGVyYnJhY2V7XFxsYW1iZGEgXFxzdW1fe1xcc3Vic3RhY2t7aixtPTE7IGogXFxuZXEgbX19Xk0gKGVfe2osbX0gKyBiX3tqLG19KX1fe1xcdGV4dHtOb25jb252ZXh9fSxcblxcZW5ke2FsaWduZWR9fVxuXFxlbmR7ZGlzcGxheW1hdGh9IiwKCSJMYXRleEltZ0Jhc2U2NCIgOiAiIgp9Cg=="/>
    </extobj>
  </extobjs>
</s:customData>
</file>

<file path=customXml/itemProps1.xml><?xml version="1.0" encoding="utf-8"?>
<ds:datastoreItem xmlns:ds="http://schemas.openxmlformats.org/officeDocument/2006/customXml" ds:itemID="{66E6AB88-7FF0-5248-A96A-C4C1A0416AE7}">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718</TotalTime>
  <Words>2391</Words>
  <Application>Microsoft Macintosh PowerPoint</Application>
  <PresentationFormat>On-screen Show (16:9)</PresentationFormat>
  <Paragraphs>270</Paragraphs>
  <Slides>22</Slides>
  <Notes>22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22</vt:i4>
      </vt:variant>
    </vt:vector>
  </HeadingPairs>
  <TitlesOfParts>
    <vt:vector size="34" baseType="lpstr">
      <vt:lpstr>Helvetica Neue Medium</vt:lpstr>
      <vt:lpstr>DejaVu Math TeX Gyre</vt:lpstr>
      <vt:lpstr>Helvetica Neue</vt:lpstr>
      <vt:lpstr>Helvetica Neue Bold</vt:lpstr>
      <vt:lpstr>Times New Roman Bold</vt:lpstr>
      <vt:lpstr>Arial Regular</vt:lpstr>
      <vt:lpstr>Cambria Math</vt:lpstr>
      <vt:lpstr>Helvetica Neue Italic</vt:lpstr>
      <vt:lpstr>Arial Italic</vt:lpstr>
      <vt:lpstr>Arial</vt:lpstr>
      <vt:lpstr>Times New Roman Regular</vt:lpstr>
      <vt:lpstr>30_BasicColor</vt:lpstr>
      <vt:lpstr>Applications of Learning Multiple Dynamical Systems: Joint Problems and Causal Modellings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Applications of Learning Multiple Dynamical Systems: Joint Problems and Causal modellings</dc:title>
  <dc:creator/>
  <cp:lastModifiedBy>He, Xiaoyu</cp:lastModifiedBy>
  <cp:revision>55</cp:revision>
  <dcterms:created xsi:type="dcterms:W3CDTF">2025-09-24T19:10:03Z</dcterms:created>
  <dcterms:modified xsi:type="dcterms:W3CDTF">2025-09-25T07:10:57Z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EDA95505BE107DC66400D3681EFE4949_43</vt:lpwstr>
  </property>
  <property fmtid="{D5CDD505-2E9C-101B-9397-08002B2CF9AE}" pid="3" name="KSOProductBuildVer">
    <vt:lpwstr>1033-6.12.2.8699</vt:lpwstr>
  </property>
</Properties>
</file>